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62" r:id="rId18"/>
    <p:sldId id="274" r:id="rId19"/>
    <p:sldId id="273" r:id="rId20"/>
    <p:sldId id="275" r:id="rId21"/>
    <p:sldId id="276" r:id="rId22"/>
  </p:sldIdLst>
  <p:sldSz cx="9144000" cy="6858000" type="screen4x3"/>
  <p:notesSz cx="6858000" cy="9144000"/>
  <p:embeddedFontLst>
    <p:embeddedFont>
      <p:font typeface="Calibri" pitchFamily="34" charset="0"/>
      <p:regular r:id="rId23"/>
      <p:bold r:id="rId24"/>
      <p:italic r:id="rId25"/>
      <p:boldItalic r:id="rId26"/>
    </p:embeddedFont>
    <p:embeddedFont>
      <p:font typeface="Mathematica1" pitchFamily="2" charset="2"/>
      <p:regular r:id="rId27"/>
      <p:bold r:id="rId2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5.fntdata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B2245-A975-4C57-A797-A8C8CAB61139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A8E1-3544-410E-9CFF-BE6805BF97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B2245-A975-4C57-A797-A8C8CAB61139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A8E1-3544-410E-9CFF-BE6805BF97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B2245-A975-4C57-A797-A8C8CAB61139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A8E1-3544-410E-9CFF-BE6805BF97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B2245-A975-4C57-A797-A8C8CAB61139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A8E1-3544-410E-9CFF-BE6805BF97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B2245-A975-4C57-A797-A8C8CAB61139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A8E1-3544-410E-9CFF-BE6805BF97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B2245-A975-4C57-A797-A8C8CAB61139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A8E1-3544-410E-9CFF-BE6805BF97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B2245-A975-4C57-A797-A8C8CAB61139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A8E1-3544-410E-9CFF-BE6805BF97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B2245-A975-4C57-A797-A8C8CAB61139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A8E1-3544-410E-9CFF-BE6805BF97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B2245-A975-4C57-A797-A8C8CAB61139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A8E1-3544-410E-9CFF-BE6805BF97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B2245-A975-4C57-A797-A8C8CAB61139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A8E1-3544-410E-9CFF-BE6805BF97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B2245-A975-4C57-A797-A8C8CAB61139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A8E1-3544-410E-9CFF-BE6805BF97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B2245-A975-4C57-A797-A8C8CAB61139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EA8E1-3544-410E-9CFF-BE6805BF97F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10" Type="http://schemas.openxmlformats.org/officeDocument/2006/relationships/image" Target="../media/image63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5" Type="http://schemas.openxmlformats.org/officeDocument/2006/relationships/image" Target="../media/image67.png"/><Relationship Id="rId4" Type="http://schemas.openxmlformats.org/officeDocument/2006/relationships/image" Target="../media/image6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4.png"/><Relationship Id="rId4" Type="http://schemas.openxmlformats.org/officeDocument/2006/relationships/image" Target="../media/image7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wmf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Permutation-symmetric three-particle hyper-spherical harmonics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r>
              <a:rPr lang="sr-Latn-RS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Salom</a:t>
            </a:r>
            <a:r>
              <a:rPr lang="en-US" dirty="0" smtClean="0"/>
              <a:t> and V</a:t>
            </a:r>
            <a:r>
              <a:rPr lang="sr-Latn-RS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Dmitra</a:t>
            </a:r>
            <a:r>
              <a:rPr lang="sr-Latn-RS" dirty="0" smtClean="0"/>
              <a:t>šinović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Calculations now become much simpler…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decompose potential energy into hyper-spherical harmonics and split the problem into radial and angular parts:</a:t>
            </a:r>
            <a:endParaRPr lang="en-US" dirty="0"/>
          </a:p>
        </p:txBody>
      </p:sp>
      <p:pic>
        <p:nvPicPr>
          <p:cNvPr id="22530" name="Picture 2" descr="C:\Users\Igor\AppData\Local\Temp\scl2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3276600"/>
            <a:ext cx="7486650" cy="733425"/>
          </a:xfrm>
          <a:prstGeom prst="rect">
            <a:avLst/>
          </a:prstGeom>
          <a:noFill/>
        </p:spPr>
      </p:pic>
      <p:pic>
        <p:nvPicPr>
          <p:cNvPr id="22532" name="Picture 4" descr="C:\Users\Igor\AppData\Local\Temp\scl29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3962400"/>
            <a:ext cx="4086225" cy="733425"/>
          </a:xfrm>
          <a:prstGeom prst="rect">
            <a:avLst/>
          </a:prstGeom>
          <a:noFill/>
        </p:spPr>
      </p:pic>
      <p:pic>
        <p:nvPicPr>
          <p:cNvPr id="22536" name="Picture 8" descr="C:\Users\Igor\AppData\Local\Temp\scl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0" y="4800600"/>
            <a:ext cx="6924675" cy="8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II - Case of 3D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dirty="0"/>
              <a:t>6</a:t>
            </a:r>
            <a:r>
              <a:rPr lang="en-US" dirty="0" smtClean="0"/>
              <a:t> </a:t>
            </a:r>
            <a:r>
              <a:rPr lang="en-US" dirty="0" err="1" smtClean="0"/>
              <a:t>c.m</a:t>
            </a:r>
            <a:r>
              <a:rPr lang="en-US" dirty="0" smtClean="0"/>
              <a:t>. degrees of freedom - Jacobi coordinates:</a:t>
            </a:r>
          </a:p>
          <a:p>
            <a:endParaRPr lang="en-US" dirty="0"/>
          </a:p>
          <a:p>
            <a:r>
              <a:rPr lang="en-US" dirty="0"/>
              <a:t>o</a:t>
            </a:r>
            <a:r>
              <a:rPr lang="en-US" dirty="0" smtClean="0"/>
              <a:t>r spherically  R, </a:t>
            </a:r>
            <a:r>
              <a:rPr lang="el-GR" dirty="0" smtClean="0"/>
              <a:t>α</a:t>
            </a:r>
            <a:r>
              <a:rPr lang="en-US" dirty="0" smtClean="0"/>
              <a:t>, </a:t>
            </a:r>
            <a:r>
              <a:rPr lang="el-GR" i="1" dirty="0" smtClean="0"/>
              <a:t>φ</a:t>
            </a:r>
            <a:r>
              <a:rPr lang="en-US" dirty="0" smtClean="0"/>
              <a:t> and some </a:t>
            </a:r>
            <a:r>
              <a:rPr lang="el-GR" b="1" dirty="0" smtClean="0"/>
              <a:t>Φ</a:t>
            </a:r>
            <a:r>
              <a:rPr lang="en-US" b="1" baseline="-25000" dirty="0" smtClean="0"/>
              <a:t>1</a:t>
            </a:r>
            <a:r>
              <a:rPr lang="en-US" dirty="0" smtClean="0"/>
              <a:t>, </a:t>
            </a:r>
            <a:r>
              <a:rPr lang="el-GR" b="1" dirty="0" smtClean="0"/>
              <a:t>Φ</a:t>
            </a:r>
            <a:r>
              <a:rPr lang="en-US" b="1" baseline="-25000" dirty="0" smtClean="0"/>
              <a:t>2</a:t>
            </a:r>
            <a:r>
              <a:rPr lang="en-US" dirty="0" smtClean="0"/>
              <a:t>, </a:t>
            </a:r>
            <a:r>
              <a:rPr lang="el-GR" b="1" dirty="0" smtClean="0"/>
              <a:t>Φ</a:t>
            </a:r>
            <a:r>
              <a:rPr lang="en-US" b="1" baseline="-25000" dirty="0" smtClean="0"/>
              <a:t>3</a:t>
            </a:r>
            <a:r>
              <a:rPr lang="en-US" dirty="0" smtClean="0"/>
              <a:t> </a:t>
            </a:r>
            <a:endParaRPr lang="en-US" b="1" baseline="-25000" dirty="0" smtClean="0"/>
          </a:p>
          <a:p>
            <a:endParaRPr lang="en-US" sz="2000" b="1" dirty="0" smtClean="0"/>
          </a:p>
          <a:p>
            <a:r>
              <a:rPr lang="en-US" dirty="0" smtClean="0"/>
              <a:t>Hyper-angular </a:t>
            </a:r>
            <a:r>
              <a:rPr lang="en-US" dirty="0" err="1" smtClean="0"/>
              <a:t>momenta</a:t>
            </a:r>
            <a:r>
              <a:rPr lang="en-US" dirty="0" smtClean="0"/>
              <a:t> – so(6) algebra: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96200" y="3429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Tricky!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rot="10800000">
            <a:off x="7086600" y="3352800"/>
            <a:ext cx="609600" cy="2608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440" name="Picture 8" descr="C:\Users\Igor\AppData\Local\Temp\scl1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5181600"/>
            <a:ext cx="2533650" cy="828675"/>
          </a:xfrm>
          <a:prstGeom prst="rect">
            <a:avLst/>
          </a:prstGeom>
          <a:noFill/>
        </p:spPr>
      </p:pic>
      <p:pic>
        <p:nvPicPr>
          <p:cNvPr id="25602" name="Picture 2" descr="C:\Users\Igor\AppData\Local\Temp\scl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2286000"/>
            <a:ext cx="5734050" cy="390525"/>
          </a:xfrm>
          <a:prstGeom prst="rect">
            <a:avLst/>
          </a:prstGeom>
          <a:noFill/>
        </p:spPr>
      </p:pic>
      <p:pic>
        <p:nvPicPr>
          <p:cNvPr id="25604" name="Picture 4" descr="C:\Users\Igor\AppData\Local\Temp\scl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7800" y="4495800"/>
            <a:ext cx="4276725" cy="361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Complex Jacobi </a:t>
            </a:r>
            <a:r>
              <a:rPr lang="en-US" dirty="0" err="1" smtClean="0"/>
              <a:t>coord</a:t>
            </a:r>
            <a:r>
              <a:rPr lang="en-US" dirty="0" smtClean="0"/>
              <a:t>.:</a:t>
            </a:r>
            <a:endParaRPr lang="en-US" dirty="0"/>
          </a:p>
        </p:txBody>
      </p:sp>
      <p:pic>
        <p:nvPicPr>
          <p:cNvPr id="23556" name="Picture 4" descr="C:\Users\Igor\AppData\Local\Temp\scl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914400"/>
            <a:ext cx="4486275" cy="390525"/>
          </a:xfrm>
          <a:prstGeom prst="rect">
            <a:avLst/>
          </a:prstGeom>
          <a:noFill/>
        </p:spPr>
      </p:pic>
      <p:pic>
        <p:nvPicPr>
          <p:cNvPr id="23558" name="Picture 6" descr="C:\Users\Igor\AppData\Local\Temp\scl5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2286000"/>
            <a:ext cx="4191000" cy="331098"/>
          </a:xfrm>
          <a:prstGeom prst="rect">
            <a:avLst/>
          </a:prstGeom>
          <a:noFill/>
        </p:spPr>
      </p:pic>
      <p:pic>
        <p:nvPicPr>
          <p:cNvPr id="23560" name="Picture 8" descr="C:\Users\Igor\AppData\Local\Temp\scl6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9200" y="3048001"/>
            <a:ext cx="6248400" cy="2968808"/>
          </a:xfrm>
          <a:prstGeom prst="rect">
            <a:avLst/>
          </a:prstGeom>
          <a:noFill/>
        </p:spPr>
      </p:pic>
      <p:pic>
        <p:nvPicPr>
          <p:cNvPr id="23562" name="Picture 10" descr="C:\Users\Igor\AppData\Local\Temp\scl7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53000" y="1676400"/>
            <a:ext cx="3562350" cy="476250"/>
          </a:xfrm>
          <a:prstGeom prst="rect">
            <a:avLst/>
          </a:prstGeom>
          <a:noFill/>
        </p:spPr>
      </p:pic>
      <p:sp>
        <p:nvSpPr>
          <p:cNvPr id="11" name="Down Arrow 10"/>
          <p:cNvSpPr/>
          <p:nvPr/>
        </p:nvSpPr>
        <p:spPr>
          <a:xfrm>
            <a:off x="4191000" y="2667000"/>
            <a:ext cx="3810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14" idx="1"/>
          </p:cNvCxnSpPr>
          <p:nvPr/>
        </p:nvCxnSpPr>
        <p:spPr>
          <a:xfrm rot="10800000">
            <a:off x="7467600" y="3352800"/>
            <a:ext cx="457200" cy="183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924800" y="30480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SO(3)</a:t>
            </a:r>
          </a:p>
          <a:p>
            <a:r>
              <a:rPr lang="en-US" dirty="0" smtClean="0"/>
              <a:t>rotations</a:t>
            </a:r>
            <a:endParaRPr lang="en-US" dirty="0"/>
          </a:p>
        </p:txBody>
      </p:sp>
      <p:sp>
        <p:nvSpPr>
          <p:cNvPr id="19" name="Left Brace 18"/>
          <p:cNvSpPr/>
          <p:nvPr/>
        </p:nvSpPr>
        <p:spPr>
          <a:xfrm>
            <a:off x="762000" y="3124200"/>
            <a:ext cx="304800" cy="26670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0" y="4267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SO(6)</a:t>
            </a:r>
          </a:p>
        </p:txBody>
      </p:sp>
      <p:cxnSp>
        <p:nvCxnSpPr>
          <p:cNvPr id="33" name="Curved Connector 32"/>
          <p:cNvCxnSpPr/>
          <p:nvPr/>
        </p:nvCxnSpPr>
        <p:spPr>
          <a:xfrm flipV="1">
            <a:off x="228600" y="2438400"/>
            <a:ext cx="1905000" cy="1828800"/>
          </a:xfrm>
          <a:prstGeom prst="curvedConnector3">
            <a:avLst>
              <a:gd name="adj1" fmla="val 84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1295400" y="3048000"/>
            <a:ext cx="6324600" cy="1524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/>
          <p:nvPr/>
        </p:nvCxnSpPr>
        <p:spPr>
          <a:xfrm rot="16200000" flipV="1">
            <a:off x="7597140" y="4320540"/>
            <a:ext cx="274320" cy="2286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696200" y="4495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U(3)</a:t>
            </a:r>
          </a:p>
        </p:txBody>
      </p:sp>
      <p:pic>
        <p:nvPicPr>
          <p:cNvPr id="23564" name="Picture 12" descr="C:\Users\Igor\AppData\Local\Temp\scl8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19200" y="1447800"/>
            <a:ext cx="6419850" cy="9906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 animBg="1"/>
      <p:bldP spid="14" grpId="0"/>
      <p:bldP spid="19" grpId="0" animBg="1"/>
      <p:bldP spid="20" grpId="0"/>
      <p:bldP spid="38" grpId="0" animBg="1"/>
      <p:bldP spid="4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Quantum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Labels of SO(6) hyper-spherical harmonics </a:t>
            </a:r>
            <a:endParaRPr lang="en-US" dirty="0"/>
          </a:p>
        </p:txBody>
      </p:sp>
      <p:pic>
        <p:nvPicPr>
          <p:cNvPr id="26626" name="Picture 2" descr="C:\Users\Igor\AppData\Local\Temp\scl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3124200"/>
            <a:ext cx="695325" cy="1352550"/>
          </a:xfrm>
          <a:prstGeom prst="rect">
            <a:avLst/>
          </a:prstGeom>
          <a:noFill/>
        </p:spPr>
      </p:pic>
      <p:pic>
        <p:nvPicPr>
          <p:cNvPr id="26630" name="Picture 6" descr="C:\Users\Igor\AppData\Local\Temp\scl1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3429000"/>
            <a:ext cx="1009650" cy="100012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971800" y="24384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SO(6)</a:t>
            </a:r>
            <a:endParaRPr lang="en-US" dirty="0" smtClean="0"/>
          </a:p>
        </p:txBody>
      </p:sp>
      <p:pic>
        <p:nvPicPr>
          <p:cNvPr id="26632" name="Picture 8" descr="C:\Users\Igor\AppData\Local\Temp\scl1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19600" y="3276600"/>
            <a:ext cx="457200" cy="420329"/>
          </a:xfrm>
          <a:prstGeom prst="rect">
            <a:avLst/>
          </a:prstGeom>
          <a:noFill/>
        </p:spPr>
      </p:pic>
      <p:pic>
        <p:nvPicPr>
          <p:cNvPr id="26634" name="Picture 10" descr="C:\Users\Igor\AppData\Local\Temp\scl13.PN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91000" y="3962400"/>
            <a:ext cx="914400" cy="446049"/>
          </a:xfrm>
          <a:prstGeom prst="rect">
            <a:avLst/>
          </a:prstGeom>
          <a:noFill/>
        </p:spPr>
      </p:pic>
      <p:pic>
        <p:nvPicPr>
          <p:cNvPr id="26636" name="Picture 12" descr="C:\Users\Igor\AppData\Local\Temp\scl14.PN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3276600"/>
            <a:ext cx="407963" cy="457200"/>
          </a:xfrm>
          <a:prstGeom prst="rect">
            <a:avLst/>
          </a:prstGeom>
          <a:noFill/>
        </p:spPr>
      </p:pic>
      <p:pic>
        <p:nvPicPr>
          <p:cNvPr id="26638" name="Picture 14" descr="C:\Users\Igor\AppData\Local\Temp\scl15.PN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57800" y="3352800"/>
            <a:ext cx="304800" cy="3556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4648200" y="22098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U(1)</a:t>
            </a:r>
            <a:endParaRPr lang="en-US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3505200" y="47244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SO(3) </a:t>
            </a:r>
            <a:r>
              <a:rPr lang="en-US" sz="3600" dirty="0" smtClean="0">
                <a:sym typeface="Mathematica1"/>
              </a:rPr>
              <a:t></a:t>
            </a:r>
            <a:r>
              <a:rPr lang="en-US" sz="3600" dirty="0" smtClean="0"/>
              <a:t> SO(2)</a:t>
            </a:r>
            <a:endParaRPr lang="en-US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1752600" y="2895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SU(3)</a:t>
            </a:r>
            <a:endParaRPr lang="en-US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25908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multiplicity</a:t>
            </a:r>
            <a:endParaRPr lang="en-US" sz="1400" dirty="0" smtClean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114800" y="2971800"/>
            <a:ext cx="381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4838700" y="30099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H="1" flipV="1">
            <a:off x="4038600" y="4572000"/>
            <a:ext cx="3810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 flipV="1">
            <a:off x="4991100" y="4381500"/>
            <a:ext cx="381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 flipV="1">
            <a:off x="5638800" y="30480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6200000" flipH="1">
            <a:off x="1866900" y="2857500"/>
            <a:ext cx="914400" cy="838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1828800" y="2895600"/>
            <a:ext cx="990600" cy="6858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4" descr="C:\Users\Igor\AppData\Local\Temp\scl4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317215" y="5662670"/>
            <a:ext cx="4486275" cy="390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1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“Core polynomials”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dirty="0" smtClean="0"/>
              <a:t>Building blocks – two SO(3) vectors        and</a:t>
            </a:r>
          </a:p>
          <a:p>
            <a:r>
              <a:rPr lang="en-US" dirty="0" smtClean="0"/>
              <a:t>Start from polynomials sharp in Q:</a:t>
            </a:r>
          </a:p>
          <a:p>
            <a:endParaRPr lang="en-US" dirty="0"/>
          </a:p>
          <a:p>
            <a:endParaRPr lang="en-US" sz="1600" dirty="0" smtClean="0"/>
          </a:p>
          <a:p>
            <a:r>
              <a:rPr lang="en-US" dirty="0" smtClean="0"/>
              <a:t> Define “core polynomials” sharp in J, m and Q:</a:t>
            </a:r>
            <a:endParaRPr lang="en-US" dirty="0"/>
          </a:p>
        </p:txBody>
      </p:sp>
      <p:pic>
        <p:nvPicPr>
          <p:cNvPr id="27652" name="Picture 4" descr="C:\Users\Igor\AppData\Local\Temp\scl1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1752600"/>
            <a:ext cx="495300" cy="333375"/>
          </a:xfrm>
          <a:prstGeom prst="rect">
            <a:avLst/>
          </a:prstGeom>
          <a:noFill/>
        </p:spPr>
      </p:pic>
      <p:pic>
        <p:nvPicPr>
          <p:cNvPr id="27654" name="Picture 6" descr="C:\Users\Igor\AppData\Local\Temp\scl18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53400" y="1752600"/>
            <a:ext cx="457200" cy="333375"/>
          </a:xfrm>
          <a:prstGeom prst="rect">
            <a:avLst/>
          </a:prstGeom>
          <a:noFill/>
        </p:spPr>
      </p:pic>
      <p:pic>
        <p:nvPicPr>
          <p:cNvPr id="27656" name="Picture 8" descr="C:\Users\Igor\AppData\Local\Temp\scl19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52600" y="4191000"/>
            <a:ext cx="6372225" cy="838200"/>
          </a:xfrm>
          <a:prstGeom prst="rect">
            <a:avLst/>
          </a:prstGeom>
          <a:noFill/>
        </p:spPr>
      </p:pic>
      <p:pic>
        <p:nvPicPr>
          <p:cNvPr id="27658" name="Picture 10" descr="C:\Users\Igor\AppData\Local\Temp\scl20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71800" y="5181600"/>
            <a:ext cx="4257675" cy="5715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</p:pic>
      <p:cxnSp>
        <p:nvCxnSpPr>
          <p:cNvPr id="10" name="Straight Arrow Connector 9"/>
          <p:cNvCxnSpPr/>
          <p:nvPr/>
        </p:nvCxnSpPr>
        <p:spPr>
          <a:xfrm rot="16200000" flipV="1">
            <a:off x="5676900" y="4686300"/>
            <a:ext cx="68580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ight Arrow 13"/>
          <p:cNvSpPr/>
          <p:nvPr/>
        </p:nvSpPr>
        <p:spPr>
          <a:xfrm rot="10800000">
            <a:off x="2286000" y="5334000"/>
            <a:ext cx="609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28600" y="4800600"/>
            <a:ext cx="2133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Core polynomial certainly contains </a:t>
            </a:r>
            <a:r>
              <a:rPr lang="en-US" dirty="0"/>
              <a:t>c</a:t>
            </a:r>
            <a:r>
              <a:rPr lang="en-US" dirty="0" smtClean="0"/>
              <a:t>omponent with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but also lower K components</a:t>
            </a:r>
            <a:endParaRPr lang="en-US" dirty="0"/>
          </a:p>
        </p:txBody>
      </p:sp>
      <p:pic>
        <p:nvPicPr>
          <p:cNvPr id="27660" name="Picture 12" descr="C:\Users\Igor\AppData\Local\Temp\scl21.PN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2669" y="5682868"/>
            <a:ext cx="685800" cy="253746"/>
          </a:xfrm>
          <a:prstGeom prst="rect">
            <a:avLst/>
          </a:prstGeom>
          <a:noFill/>
        </p:spPr>
      </p:pic>
      <p:pic>
        <p:nvPicPr>
          <p:cNvPr id="27662" name="Picture 14" descr="C:\Users\Igor\AppData\Local\Temp\scl24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2863" y="2831335"/>
            <a:ext cx="8089382" cy="605850"/>
          </a:xfrm>
          <a:prstGeom prst="rect">
            <a:avLst/>
          </a:prstGeom>
          <a:noFill/>
        </p:spPr>
      </p:pic>
      <p:cxnSp>
        <p:nvCxnSpPr>
          <p:cNvPr id="19" name="Straight Connector 18"/>
          <p:cNvCxnSpPr/>
          <p:nvPr/>
        </p:nvCxnSpPr>
        <p:spPr>
          <a:xfrm rot="5400000">
            <a:off x="5260555" y="3189383"/>
            <a:ext cx="848299" cy="1588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4" grpId="0" animBg="1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“Harmonizing” polynomials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Let                                   be shortened notation for all core polynomials with </a:t>
            </a:r>
            <a:r>
              <a:rPr lang="en-US" sz="2800" i="1" dirty="0" smtClean="0"/>
              <a:t>K </a:t>
            </a:r>
            <a:r>
              <a:rPr lang="en-US" sz="2800" dirty="0" smtClean="0"/>
              <a:t>values less than some given</a:t>
            </a:r>
          </a:p>
          <a:p>
            <a:r>
              <a:rPr lang="en-US" sz="2800" dirty="0" smtClean="0"/>
              <a:t>Harmonic polynomials are obtained as </a:t>
            </a:r>
            <a:r>
              <a:rPr lang="en-US" sz="2800" dirty="0" err="1" smtClean="0"/>
              <a:t>ortho</a:t>
            </a:r>
            <a:r>
              <a:rPr lang="en-US" sz="2800" dirty="0" smtClean="0"/>
              <a:t>-complement </a:t>
            </a:r>
            <a:r>
              <a:rPr lang="en-US" sz="2800" dirty="0" err="1" smtClean="0"/>
              <a:t>w.r.t</a:t>
            </a:r>
            <a:r>
              <a:rPr lang="en-US" sz="2800" dirty="0"/>
              <a:t>.</a:t>
            </a:r>
            <a:r>
              <a:rPr lang="en-US" sz="2800" dirty="0" smtClean="0"/>
              <a:t> polynomials with lesser </a:t>
            </a:r>
            <a:r>
              <a:rPr lang="en-US" sz="2800" i="1" dirty="0" smtClean="0"/>
              <a:t>K, i.e.:</a:t>
            </a:r>
          </a:p>
          <a:p>
            <a:endParaRPr lang="en-US" sz="2800" i="1" dirty="0"/>
          </a:p>
          <a:p>
            <a:pPr>
              <a:buNone/>
            </a:pPr>
            <a:r>
              <a:rPr lang="en-US" sz="2800" dirty="0" smtClean="0"/>
              <a:t>where</a:t>
            </a:r>
            <a:r>
              <a:rPr lang="en-US" sz="2800" i="1" dirty="0" smtClean="0"/>
              <a:t>      </a:t>
            </a:r>
            <a:r>
              <a:rPr lang="en-US" sz="2800" dirty="0" smtClean="0"/>
              <a:t>are deduced from requirement</a:t>
            </a:r>
            <a:r>
              <a:rPr lang="en-US" sz="2800" i="1" dirty="0" smtClean="0"/>
              <a:t>: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pic>
        <p:nvPicPr>
          <p:cNvPr id="28676" name="Picture 4" descr="C:\Users\Igor\AppData\Local\Temp\scl2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36320" y="2110917"/>
            <a:ext cx="356862" cy="356862"/>
          </a:xfrm>
          <a:prstGeom prst="rect">
            <a:avLst/>
          </a:prstGeom>
          <a:noFill/>
        </p:spPr>
      </p:pic>
      <p:pic>
        <p:nvPicPr>
          <p:cNvPr id="28678" name="Picture 6" descr="C:\Users\Igor\AppData\Local\Temp\scl2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85524" y="1670243"/>
            <a:ext cx="2635632" cy="388864"/>
          </a:xfrm>
          <a:prstGeom prst="rect">
            <a:avLst/>
          </a:prstGeom>
          <a:noFill/>
        </p:spPr>
      </p:pic>
      <p:pic>
        <p:nvPicPr>
          <p:cNvPr id="28680" name="Picture 8" descr="C:\Users\Igor\AppData\Local\Temp\scl25.P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08406" y="3488024"/>
            <a:ext cx="6305550" cy="676275"/>
          </a:xfrm>
          <a:prstGeom prst="rect">
            <a:avLst/>
          </a:prstGeom>
          <a:noFill/>
        </p:spPr>
      </p:pic>
      <p:pic>
        <p:nvPicPr>
          <p:cNvPr id="28682" name="Picture 10" descr="C:\Users\Igor\AppData\Local\Temp\scl26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72811" y="4149036"/>
            <a:ext cx="266700" cy="304800"/>
          </a:xfrm>
          <a:prstGeom prst="rect">
            <a:avLst/>
          </a:prstGeom>
          <a:noFill/>
        </p:spPr>
      </p:pic>
      <p:pic>
        <p:nvPicPr>
          <p:cNvPr id="28684" name="Picture 12" descr="C:\Users\Igor\AppData\Local\Temp\scl27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81274" y="4468526"/>
            <a:ext cx="2569531" cy="527298"/>
          </a:xfrm>
          <a:prstGeom prst="rect">
            <a:avLst/>
          </a:prstGeom>
          <a:noFill/>
        </p:spPr>
      </p:pic>
      <p:pic>
        <p:nvPicPr>
          <p:cNvPr id="28686" name="Picture 14" descr="C:\Users\Igor\AppData\Local\Temp\scl28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94006" y="5338858"/>
            <a:ext cx="8474573" cy="754820"/>
          </a:xfrm>
          <a:prstGeom prst="rect">
            <a:avLst/>
          </a:prstGeom>
          <a:noFill/>
        </p:spPr>
      </p:pic>
      <p:sp>
        <p:nvSpPr>
          <p:cNvPr id="11" name="Down Arrow 10"/>
          <p:cNvSpPr/>
          <p:nvPr/>
        </p:nvSpPr>
        <p:spPr>
          <a:xfrm>
            <a:off x="4054207" y="5078776"/>
            <a:ext cx="583894" cy="2974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7111389" y="4885981"/>
            <a:ext cx="440675" cy="16525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061812" y="4098275"/>
            <a:ext cx="1784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Scalar product of core polynomials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rot="10800000" flipV="1">
            <a:off x="5706737" y="4660134"/>
            <a:ext cx="1322024" cy="70507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1" grpId="0" animBg="1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Scalar product of polynomials on hyper-sphere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1076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</a:t>
            </a:r>
            <a:r>
              <a:rPr lang="en-US" dirty="0" smtClean="0"/>
              <a:t>efined as</a:t>
            </a:r>
          </a:p>
          <a:p>
            <a:endParaRPr lang="en-US" dirty="0"/>
          </a:p>
          <a:p>
            <a:r>
              <a:rPr lang="en-US" dirty="0" smtClean="0"/>
              <a:t>it can be shown that: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that for core polynomials eventually leads to a closed-form expression… </a:t>
            </a:r>
          </a:p>
          <a:p>
            <a:r>
              <a:rPr lang="en-US" dirty="0" smtClean="0"/>
              <a:t>Integral of any number of polynomials can be evaluated (e.g. matrix elements)</a:t>
            </a:r>
            <a:endParaRPr lang="en-US" dirty="0"/>
          </a:p>
        </p:txBody>
      </p:sp>
      <p:pic>
        <p:nvPicPr>
          <p:cNvPr id="29698" name="Picture 2" descr="C:\Users\Igor\AppData\Local\Temp\scl2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72801" y="1978714"/>
            <a:ext cx="3371850" cy="752475"/>
          </a:xfrm>
          <a:prstGeom prst="rect">
            <a:avLst/>
          </a:prstGeom>
          <a:noFill/>
        </p:spPr>
      </p:pic>
      <p:pic>
        <p:nvPicPr>
          <p:cNvPr id="29700" name="Picture 4" descr="C:\Users\Igor\AppData\Local\Temp\scl3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27895" y="3289722"/>
            <a:ext cx="5857875" cy="790575"/>
          </a:xfrm>
          <a:prstGeom prst="rect">
            <a:avLst/>
          </a:prstGeom>
          <a:noFill/>
        </p:spPr>
      </p:pic>
      <p:pic>
        <p:nvPicPr>
          <p:cNvPr id="29704" name="Picture 8" descr="C:\Users\Igor\AppData\Local\Temp\scl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591" y="932112"/>
            <a:ext cx="8306718" cy="3371602"/>
          </a:xfrm>
          <a:prstGeom prst="rect">
            <a:avLst/>
          </a:prstGeom>
          <a:noFill/>
          <a:ln w="19050">
            <a:solidFill>
              <a:schemeClr val="accent1">
                <a:shade val="95000"/>
                <a:satMod val="10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11378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Exist </a:t>
            </a:r>
            <a:r>
              <a:rPr lang="en-US" sz="2800" dirty="0" err="1" smtClean="0"/>
              <a:t>nonorthogonal</a:t>
            </a:r>
            <a:r>
              <a:rPr lang="en-US" sz="2800" dirty="0" smtClean="0"/>
              <a:t>                           and </a:t>
            </a:r>
          </a:p>
          <a:p>
            <a:r>
              <a:rPr lang="en-US" sz="2800" dirty="0" smtClean="0"/>
              <a:t>Degenerated subspace:</a:t>
            </a:r>
          </a:p>
          <a:p>
            <a:r>
              <a:rPr lang="en-US" sz="2800" dirty="0" smtClean="0"/>
              <a:t>We remove multiplicity by using physically appropriate operator      - obtain </a:t>
            </a:r>
            <a:r>
              <a:rPr lang="en-US" sz="2800" dirty="0" err="1" smtClean="0"/>
              <a:t>orthonormalized</a:t>
            </a:r>
            <a:r>
              <a:rPr lang="en-US" sz="2800" dirty="0" smtClean="0"/>
              <a:t> spherical harmonic polynomials as:</a:t>
            </a:r>
          </a:p>
          <a:p>
            <a:pPr>
              <a:buNone/>
            </a:pPr>
            <a:endParaRPr lang="en-US" dirty="0" smtClean="0"/>
          </a:p>
          <a:p>
            <a:r>
              <a:rPr lang="en-US" sz="2800" dirty="0" smtClean="0"/>
              <a:t>where                              and </a:t>
            </a:r>
            <a:r>
              <a:rPr lang="en-US" sz="2800" i="1" dirty="0" smtClean="0"/>
              <a:t>U</a:t>
            </a:r>
            <a:r>
              <a:rPr lang="en-US" sz="2800" dirty="0" smtClean="0"/>
              <a:t> is a matrix such that:</a:t>
            </a:r>
            <a:endParaRPr lang="en-US" sz="2800" dirty="0"/>
          </a:p>
        </p:txBody>
      </p:sp>
      <p:pic>
        <p:nvPicPr>
          <p:cNvPr id="19460" name="Picture 4" descr="C:\Users\Igor\AppData\Local\Temp\scl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08388" y="1637190"/>
            <a:ext cx="1974620" cy="478696"/>
          </a:xfrm>
          <a:prstGeom prst="rect">
            <a:avLst/>
          </a:prstGeom>
          <a:noFill/>
        </p:spPr>
      </p:pic>
      <p:pic>
        <p:nvPicPr>
          <p:cNvPr id="19464" name="Picture 8" descr="C:\Users\Igor\AppData\Local\Temp\scl5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2604" y="1637192"/>
            <a:ext cx="1941569" cy="463528"/>
          </a:xfrm>
          <a:prstGeom prst="rect">
            <a:avLst/>
          </a:prstGeom>
          <a:noFill/>
        </p:spPr>
      </p:pic>
      <p:pic>
        <p:nvPicPr>
          <p:cNvPr id="19466" name="Picture 10" descr="C:\Users\Igor\AppData\Local\Temp\scl6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38044" y="2143967"/>
            <a:ext cx="3316465" cy="456014"/>
          </a:xfrm>
          <a:prstGeom prst="rect">
            <a:avLst/>
          </a:prstGeom>
          <a:noFill/>
        </p:spPr>
      </p:pic>
      <p:pic>
        <p:nvPicPr>
          <p:cNvPr id="19468" name="Picture 12" descr="C:\Users\Igor\AppData\Local\Temp\scl7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33821" y="3139809"/>
            <a:ext cx="307079" cy="371054"/>
          </a:xfrm>
          <a:prstGeom prst="rect">
            <a:avLst/>
          </a:prstGeom>
          <a:noFill/>
        </p:spPr>
      </p:pic>
      <p:pic>
        <p:nvPicPr>
          <p:cNvPr id="19470" name="Picture 14" descr="C:\Users\Igor\AppData\Local\Temp\scl8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61785" y="3906665"/>
            <a:ext cx="3533775" cy="752475"/>
          </a:xfrm>
          <a:prstGeom prst="rect">
            <a:avLst/>
          </a:prstGeom>
          <a:noFill/>
        </p:spPr>
      </p:pic>
      <p:pic>
        <p:nvPicPr>
          <p:cNvPr id="19472" name="Picture 16" descr="C:\Users\Igor\AppData\Local\Temp\scl9.PN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70267" y="4589712"/>
            <a:ext cx="2194957" cy="582508"/>
          </a:xfrm>
          <a:prstGeom prst="rect">
            <a:avLst/>
          </a:prstGeom>
          <a:noFill/>
        </p:spPr>
      </p:pic>
      <p:pic>
        <p:nvPicPr>
          <p:cNvPr id="19474" name="Picture 18" descr="C:\Users\Igor\AppData\Local\Temp\scl10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244841" y="5272757"/>
            <a:ext cx="5301714" cy="419757"/>
          </a:xfrm>
          <a:prstGeom prst="rect">
            <a:avLst/>
          </a:prstGeom>
          <a:noFill/>
        </p:spPr>
      </p:pic>
      <p:cxnSp>
        <p:nvCxnSpPr>
          <p:cNvPr id="14" name="Straight Arrow Connector 13"/>
          <p:cNvCxnSpPr>
            <a:stCxn id="15" idx="2"/>
            <a:endCxn id="19468" idx="0"/>
          </p:cNvCxnSpPr>
          <p:nvPr/>
        </p:nvCxnSpPr>
        <p:spPr>
          <a:xfrm rot="16200000" flipH="1">
            <a:off x="1248764" y="2001211"/>
            <a:ext cx="1685583" cy="59161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83894" y="528809"/>
            <a:ext cx="2423711" cy="925417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/>
              <a:t>E.g. this can be</a:t>
            </a:r>
          </a:p>
          <a:p>
            <a:r>
              <a:rPr lang="en-US" dirty="0" smtClean="0"/>
              <a:t>or often used operator</a:t>
            </a:r>
            <a:endParaRPr lang="en-US" dirty="0"/>
          </a:p>
        </p:txBody>
      </p:sp>
      <p:pic>
        <p:nvPicPr>
          <p:cNvPr id="19476" name="Picture 20" descr="C:\Users\Igor\AppData\Local\Temp\scl13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104222" y="567861"/>
            <a:ext cx="826265" cy="317794"/>
          </a:xfrm>
          <a:prstGeom prst="rect">
            <a:avLst/>
          </a:prstGeom>
          <a:noFill/>
        </p:spPr>
      </p:pic>
      <p:pic>
        <p:nvPicPr>
          <p:cNvPr id="19478" name="Picture 22" descr="C:\Users\Igor\AppData\Local\Temp\scl14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121121" y="1108382"/>
            <a:ext cx="1181406" cy="3081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Particle permutations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Transformations are easily inferred since:</a:t>
            </a:r>
            <a:endParaRPr lang="en-US" dirty="0"/>
          </a:p>
        </p:txBody>
      </p:sp>
      <p:pic>
        <p:nvPicPr>
          <p:cNvPr id="31746" name="Picture 2" descr="C:\Users\Igor\AppData\Local\Temp\scl1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27048" y="2265152"/>
            <a:ext cx="5632220" cy="548867"/>
          </a:xfrm>
          <a:prstGeom prst="rect">
            <a:avLst/>
          </a:prstGeom>
          <a:noFill/>
        </p:spPr>
      </p:pic>
      <p:pic>
        <p:nvPicPr>
          <p:cNvPr id="31748" name="Picture 4" descr="C:\Users\Igor\AppData\Local\Temp\scl1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71116" y="2793962"/>
            <a:ext cx="3373762" cy="500729"/>
          </a:xfrm>
          <a:prstGeom prst="rect">
            <a:avLst/>
          </a:prstGeom>
          <a:noFill/>
        </p:spPr>
      </p:pic>
      <p:pic>
        <p:nvPicPr>
          <p:cNvPr id="31750" name="Picture 6" descr="C:\Users\Igor\AppData\Local\Temp\scl17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38065" y="3311756"/>
            <a:ext cx="3439864" cy="589928"/>
          </a:xfrm>
          <a:prstGeom prst="rect">
            <a:avLst/>
          </a:prstGeom>
          <a:noFill/>
        </p:spPr>
      </p:pic>
      <p:sp>
        <p:nvSpPr>
          <p:cNvPr id="7" name="Down Arrow 6"/>
          <p:cNvSpPr/>
          <p:nvPr/>
        </p:nvSpPr>
        <p:spPr>
          <a:xfrm>
            <a:off x="3778786" y="4021157"/>
            <a:ext cx="572877" cy="4406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752" name="Picture 8" descr="C:\Users\Igor\AppData\Local\Temp\scl18.PN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7216" y="4424459"/>
            <a:ext cx="4695787" cy="537126"/>
          </a:xfrm>
          <a:prstGeom prst="rect">
            <a:avLst/>
          </a:prstGeom>
          <a:noFill/>
        </p:spPr>
      </p:pic>
      <p:sp>
        <p:nvSpPr>
          <p:cNvPr id="9" name="Down Arrow 8"/>
          <p:cNvSpPr/>
          <p:nvPr/>
        </p:nvSpPr>
        <p:spPr>
          <a:xfrm>
            <a:off x="3765934" y="5010839"/>
            <a:ext cx="572877" cy="4406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754" name="Picture 10" descr="C:\Users\Igor\AppData\Local\Temp\scl19.PN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48233" y="5382926"/>
            <a:ext cx="4761887" cy="599285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3888952" y="5916058"/>
            <a:ext cx="17626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Finally and most importantly…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Explicitly calculate harmonics in Wolfram </a:t>
            </a:r>
            <a:r>
              <a:rPr lang="en-US" dirty="0" err="1" smtClean="0"/>
              <a:t>Mathematica</a:t>
            </a:r>
            <a:r>
              <a:rPr lang="en-US" dirty="0" smtClean="0"/>
              <a:t>…</a:t>
            </a:r>
            <a:endParaRPr lang="en-US" dirty="0"/>
          </a:p>
        </p:txBody>
      </p:sp>
      <p:pic>
        <p:nvPicPr>
          <p:cNvPr id="30722" name="Picture 2" descr="C:\Users\Igor\AppData\Local\Temp\scl1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8579" y="2915147"/>
            <a:ext cx="3952875" cy="3505200"/>
          </a:xfrm>
          <a:prstGeom prst="rect">
            <a:avLst/>
          </a:prstGeom>
          <a:noFill/>
        </p:spPr>
      </p:pic>
      <p:pic>
        <p:nvPicPr>
          <p:cNvPr id="30724" name="Picture 4" descr="C:\Users\Igor\AppData\Local\Temp\scl1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5332" y="2727861"/>
            <a:ext cx="4391025" cy="37623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797406" y="6103345"/>
            <a:ext cx="17626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2400" dirty="0"/>
          </a:p>
        </p:txBody>
      </p:sp>
      <p:pic>
        <p:nvPicPr>
          <p:cNvPr id="30726" name="Picture 6" descr="C:\Users\Igor\AppData\Local\Temp\scl20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4791" y="2357610"/>
            <a:ext cx="2042602" cy="395551"/>
          </a:xfrm>
          <a:prstGeom prst="rect">
            <a:avLst/>
          </a:prstGeom>
          <a:noFill/>
        </p:spPr>
      </p:pic>
      <p:cxnSp>
        <p:nvCxnSpPr>
          <p:cNvPr id="9" name="Straight Arrow Connector 8"/>
          <p:cNvCxnSpPr>
            <a:stCxn id="30726" idx="1"/>
          </p:cNvCxnSpPr>
          <p:nvPr/>
        </p:nvCxnSpPr>
        <p:spPr>
          <a:xfrm rot="10800000" flipV="1">
            <a:off x="5376231" y="2555385"/>
            <a:ext cx="1328560" cy="23188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</a:t>
            </a:r>
            <a:r>
              <a:rPr lang="en-US" dirty="0"/>
              <a:t>t</a:t>
            </a:r>
            <a:r>
              <a:rPr lang="sr-Latn-RS" dirty="0" smtClean="0"/>
              <a:t>wo particle</a:t>
            </a:r>
            <a:r>
              <a:rPr lang="en-US" dirty="0" smtClean="0"/>
              <a:t>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</a:t>
            </a:r>
            <a:r>
              <a:rPr lang="en-US" dirty="0" smtClean="0"/>
              <a:t>sing center-of-mass reference system where a single 3-dim vector determines position</a:t>
            </a:r>
          </a:p>
          <a:p>
            <a:r>
              <a:rPr lang="en-US" dirty="0" smtClean="0"/>
              <a:t>Split wave function into radial and angular parts</a:t>
            </a:r>
          </a:p>
          <a:p>
            <a:r>
              <a:rPr lang="en-US" dirty="0" smtClean="0"/>
              <a:t>Using basis of spherical harmonics for the angular wave function (essential)!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217" y="2764450"/>
            <a:ext cx="8229600" cy="11430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Hyper-spherical coordinates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Triangle shape-space parameters: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Plus angles that fix the position/orientation of the triangle plane (</a:t>
            </a:r>
            <a:r>
              <a:rPr lang="en-US" dirty="0" smtClean="0"/>
              <a:t>some </a:t>
            </a:r>
            <a:r>
              <a:rPr lang="el-GR" b="1" dirty="0" smtClean="0"/>
              <a:t>Φ</a:t>
            </a:r>
            <a:r>
              <a:rPr lang="en-US" b="1" baseline="-25000" dirty="0" smtClean="0"/>
              <a:t>1</a:t>
            </a:r>
            <a:r>
              <a:rPr lang="en-US" dirty="0" smtClean="0"/>
              <a:t>, </a:t>
            </a:r>
            <a:r>
              <a:rPr lang="el-GR" b="1" dirty="0" smtClean="0"/>
              <a:t>Φ</a:t>
            </a:r>
            <a:r>
              <a:rPr lang="en-US" b="1" baseline="-25000" dirty="0" smtClean="0"/>
              <a:t>2</a:t>
            </a:r>
            <a:r>
              <a:rPr lang="en-US" dirty="0" smtClean="0"/>
              <a:t>, </a:t>
            </a:r>
            <a:r>
              <a:rPr lang="el-GR" b="1" dirty="0" smtClean="0"/>
              <a:t>Φ</a:t>
            </a:r>
            <a:r>
              <a:rPr lang="en-US" b="1" baseline="-25000" dirty="0" smtClean="0"/>
              <a:t>3</a:t>
            </a:r>
            <a:r>
              <a:rPr lang="en-US" dirty="0" smtClean="0"/>
              <a:t> 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17410" name="Picture 2" descr="C:\Users\Igor\AppData\Local\Temp\scl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362200"/>
            <a:ext cx="1819275" cy="438150"/>
          </a:xfrm>
          <a:prstGeom prst="rect">
            <a:avLst/>
          </a:prstGeom>
          <a:noFill/>
        </p:spPr>
      </p:pic>
      <p:pic>
        <p:nvPicPr>
          <p:cNvPr id="17412" name="Picture 4" descr="C:\Users\Igor\AppData\Local\Temp\scl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2819400"/>
            <a:ext cx="6000750" cy="685800"/>
          </a:xfrm>
          <a:prstGeom prst="rect">
            <a:avLst/>
          </a:prstGeom>
          <a:noFill/>
        </p:spPr>
      </p:pic>
      <p:grpSp>
        <p:nvGrpSpPr>
          <p:cNvPr id="4" name="Group 7"/>
          <p:cNvGrpSpPr/>
          <p:nvPr/>
        </p:nvGrpSpPr>
        <p:grpSpPr>
          <a:xfrm>
            <a:off x="1828800" y="3429000"/>
            <a:ext cx="5038725" cy="723900"/>
            <a:chOff x="2819400" y="3429000"/>
            <a:chExt cx="5038725" cy="723900"/>
          </a:xfrm>
        </p:grpSpPr>
        <p:pic>
          <p:nvPicPr>
            <p:cNvPr id="17414" name="Picture 6" descr="C:\Users\Igor\AppData\Local\Temp\scl7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810000" y="3429000"/>
              <a:ext cx="4048125" cy="723900"/>
            </a:xfrm>
            <a:prstGeom prst="rect">
              <a:avLst/>
            </a:prstGeom>
            <a:noFill/>
          </p:spPr>
        </p:pic>
        <p:pic>
          <p:nvPicPr>
            <p:cNvPr id="17416" name="Picture 8" descr="C:\Users\Igor\AppData\Local\Temp\scl8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819400" y="3505200"/>
              <a:ext cx="1028700" cy="628650"/>
            </a:xfrm>
            <a:prstGeom prst="rect">
              <a:avLst/>
            </a:prstGeom>
            <a:noFill/>
          </p:spPr>
        </p:pic>
      </p:grpSp>
      <p:pic>
        <p:nvPicPr>
          <p:cNvPr id="17418" name="Picture 10" descr="C:\Users\Igor\AppData\Local\Temp\scl9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828800" y="4114800"/>
            <a:ext cx="4895850" cy="90487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52400" y="3733800"/>
            <a:ext cx="129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Smith-Iwai</a:t>
            </a:r>
          </a:p>
          <a:p>
            <a:pPr algn="r"/>
            <a:r>
              <a:rPr lang="en-US" dirty="0" smtClean="0"/>
              <a:t>Choice of angles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0" idx="3"/>
            <a:endCxn id="17418" idx="1"/>
          </p:cNvCxnSpPr>
          <p:nvPr/>
        </p:nvCxnSpPr>
        <p:spPr>
          <a:xfrm>
            <a:off x="1447800" y="4195465"/>
            <a:ext cx="381000" cy="3717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0" idx="3"/>
            <a:endCxn id="17416" idx="1"/>
          </p:cNvCxnSpPr>
          <p:nvPr/>
        </p:nvCxnSpPr>
        <p:spPr>
          <a:xfrm flipV="1">
            <a:off x="1447800" y="3819525"/>
            <a:ext cx="381000" cy="3759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in 3-particle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Use </a:t>
            </a:r>
            <a:r>
              <a:rPr lang="en-US" dirty="0" err="1" smtClean="0"/>
              <a:t>c.m</a:t>
            </a:r>
            <a:r>
              <a:rPr lang="en-US" dirty="0" smtClean="0"/>
              <a:t>. system and split the problem into radial and angular parts</a:t>
            </a:r>
          </a:p>
          <a:p>
            <a:r>
              <a:rPr lang="en-US" dirty="0" smtClean="0"/>
              <a:t>Interaction is not radial-only, but </a:t>
            </a:r>
            <a:r>
              <a:rPr lang="en-US" dirty="0"/>
              <a:t>i</a:t>
            </a:r>
            <a:r>
              <a:rPr lang="en-US" dirty="0" smtClean="0"/>
              <a:t>n all realistic interaction potentials “radial” component is dominant – starting point for perturbation approach</a:t>
            </a:r>
          </a:p>
          <a:p>
            <a:r>
              <a:rPr lang="en-US" dirty="0" smtClean="0"/>
              <a:t>Solve angular part by decomposition to (hyper)spherical harmonics</a:t>
            </a:r>
          </a:p>
          <a:p>
            <a:r>
              <a:rPr lang="en-US" dirty="0" smtClean="0"/>
              <a:t>Account fo</a:t>
            </a:r>
            <a:r>
              <a:rPr lang="en-US" dirty="0" smtClean="0"/>
              <a:t>r s</a:t>
            </a:r>
            <a:r>
              <a:rPr lang="en-US" dirty="0" smtClean="0"/>
              <a:t>ome special dynamical symmetries (e.g. Y-string three-quark potential)</a:t>
            </a:r>
            <a:endParaRPr lang="en-US" dirty="0" smtClean="0"/>
          </a:p>
          <a:p>
            <a:r>
              <a:rPr lang="en-US" dirty="0" smtClean="0"/>
              <a:t>Harmonics provide manifest permutation and rotation properties</a:t>
            </a:r>
          </a:p>
          <a:p>
            <a:r>
              <a:rPr lang="en-US" dirty="0" smtClean="0"/>
              <a:t>Applications: three quark systems, molecular physics, atomic physics (helium atom), </a:t>
            </a:r>
            <a:r>
              <a:rPr lang="en-US" dirty="0" err="1" smtClean="0"/>
              <a:t>positronium</a:t>
            </a:r>
            <a:r>
              <a:rPr lang="en-US" dirty="0" smtClean="0"/>
              <a:t> ion…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46183" y="1148508"/>
            <a:ext cx="8229600" cy="4525963"/>
          </a:xfrm>
        </p:spPr>
        <p:txBody>
          <a:bodyPr/>
          <a:lstStyle/>
          <a:p>
            <a:r>
              <a:rPr lang="en-US" dirty="0" smtClean="0"/>
              <a:t>Jacobi </a:t>
            </a:r>
            <a:r>
              <a:rPr lang="en-US" dirty="0"/>
              <a:t>c</a:t>
            </a:r>
            <a:r>
              <a:rPr lang="en-US" dirty="0" smtClean="0"/>
              <a:t>oordinates: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sz="4000" dirty="0" smtClean="0"/>
          </a:p>
          <a:p>
            <a:endParaRPr lang="en-US" dirty="0"/>
          </a:p>
          <a:p>
            <a:r>
              <a:rPr lang="en-US" dirty="0" smtClean="0"/>
              <a:t>Non-relativistic energy – SO(6) invariant: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Center-of-mass system</a:t>
            </a:r>
            <a:endParaRPr lang="en-US" dirty="0"/>
          </a:p>
        </p:txBody>
      </p:sp>
      <p:pic>
        <p:nvPicPr>
          <p:cNvPr id="1026" name="Picture 2" descr="C:\Users\Igor\AppData\Local\Temp\scl1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20966" y="1546952"/>
            <a:ext cx="3028950" cy="1409700"/>
          </a:xfrm>
          <a:prstGeom prst="rect">
            <a:avLst/>
          </a:prstGeom>
          <a:noFill/>
        </p:spPr>
      </p:pic>
      <p:pic>
        <p:nvPicPr>
          <p:cNvPr id="1028" name="Picture 4" descr="C:\Users\Igor\AppData\Local\Temp\scl3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83088" y="1087853"/>
            <a:ext cx="3127872" cy="2571415"/>
          </a:xfrm>
          <a:prstGeom prst="rect">
            <a:avLst/>
          </a:prstGeom>
          <a:noFill/>
        </p:spPr>
      </p:pic>
      <p:sp>
        <p:nvSpPr>
          <p:cNvPr id="8" name="Down Arrow 7"/>
          <p:cNvSpPr/>
          <p:nvPr/>
        </p:nvSpPr>
        <p:spPr>
          <a:xfrm rot="10800000">
            <a:off x="2192356" y="2831335"/>
            <a:ext cx="550844" cy="2533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8130" y="3073706"/>
            <a:ext cx="3536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 the case of different masses coordinates are more complicated</a:t>
            </a:r>
            <a:endParaRPr lang="en-US" dirty="0"/>
          </a:p>
        </p:txBody>
      </p:sp>
      <p:pic>
        <p:nvPicPr>
          <p:cNvPr id="11" name="Picture 2" descr="C:\Users\Igor\AppData\Local\Temp\scl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29229" y="3806328"/>
            <a:ext cx="5734050" cy="390525"/>
          </a:xfrm>
          <a:prstGeom prst="rect">
            <a:avLst/>
          </a:prstGeom>
          <a:noFill/>
        </p:spPr>
      </p:pic>
      <p:pic>
        <p:nvPicPr>
          <p:cNvPr id="12" name="Picture 8" descr="C:\Users\Igor\AppData\Local\Temp\scl13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13942" y="4729906"/>
            <a:ext cx="2533650" cy="828675"/>
          </a:xfrm>
          <a:prstGeom prst="rect">
            <a:avLst/>
          </a:prstGeom>
          <a:noFill/>
        </p:spPr>
      </p:pic>
      <p:pic>
        <p:nvPicPr>
          <p:cNvPr id="13" name="Picture 4" descr="C:\Users\Igor\AppData\Local\Temp\scl2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3906" y="5575454"/>
            <a:ext cx="4276725" cy="361950"/>
          </a:xfrm>
          <a:prstGeom prst="rect">
            <a:avLst/>
          </a:prstGeom>
          <a:noFill/>
        </p:spPr>
      </p:pic>
      <p:pic>
        <p:nvPicPr>
          <p:cNvPr id="1032" name="Picture 8" descr="C:\Users\Igor\AppData\Local\Temp\scl25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00782" y="4732930"/>
            <a:ext cx="4086225" cy="83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8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Hyper-spherical coordinates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Triangle shape-space parameters: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Plus angles that fix the position/orientation of the triangle plane (</a:t>
            </a:r>
            <a:r>
              <a:rPr lang="en-US" dirty="0" smtClean="0"/>
              <a:t>some </a:t>
            </a:r>
            <a:r>
              <a:rPr lang="el-GR" b="1" dirty="0" smtClean="0"/>
              <a:t>Φ</a:t>
            </a:r>
            <a:r>
              <a:rPr lang="en-US" b="1" baseline="-25000" dirty="0" smtClean="0"/>
              <a:t>1</a:t>
            </a:r>
            <a:r>
              <a:rPr lang="en-US" dirty="0" smtClean="0"/>
              <a:t>, </a:t>
            </a:r>
            <a:r>
              <a:rPr lang="el-GR" b="1" dirty="0" smtClean="0"/>
              <a:t>Φ</a:t>
            </a:r>
            <a:r>
              <a:rPr lang="en-US" b="1" baseline="-25000" dirty="0" smtClean="0"/>
              <a:t>2</a:t>
            </a:r>
            <a:r>
              <a:rPr lang="en-US" dirty="0" smtClean="0"/>
              <a:t>, </a:t>
            </a:r>
            <a:r>
              <a:rPr lang="el-GR" b="1" dirty="0" smtClean="0"/>
              <a:t>Φ</a:t>
            </a:r>
            <a:r>
              <a:rPr lang="en-US" b="1" baseline="-25000" dirty="0" smtClean="0"/>
              <a:t>3</a:t>
            </a:r>
            <a:r>
              <a:rPr lang="en-US" dirty="0" smtClean="0"/>
              <a:t> 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17410" name="Picture 2" descr="C:\Users\Igor\AppData\Local\Temp\scl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6668" y="3023212"/>
            <a:ext cx="1819275" cy="438150"/>
          </a:xfrm>
          <a:prstGeom prst="rect">
            <a:avLst/>
          </a:prstGeom>
          <a:noFill/>
        </p:spPr>
      </p:pic>
      <p:pic>
        <p:nvPicPr>
          <p:cNvPr id="17418" name="Picture 10" descr="C:\Users\Igor\AppData\Local\Temp\scl9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4114800"/>
            <a:ext cx="4895850" cy="90487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52400" y="3733800"/>
            <a:ext cx="129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Smith-Iwai</a:t>
            </a:r>
          </a:p>
          <a:p>
            <a:pPr algn="r"/>
            <a:r>
              <a:rPr lang="en-US" dirty="0" smtClean="0"/>
              <a:t>Choice of angles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0" idx="3"/>
            <a:endCxn id="17418" idx="1"/>
          </p:cNvCxnSpPr>
          <p:nvPr/>
        </p:nvCxnSpPr>
        <p:spPr>
          <a:xfrm>
            <a:off x="1447800" y="4195465"/>
            <a:ext cx="381000" cy="3717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0" idx="3"/>
            <a:endCxn id="17416" idx="1"/>
          </p:cNvCxnSpPr>
          <p:nvPr/>
        </p:nvCxnSpPr>
        <p:spPr>
          <a:xfrm flipV="1">
            <a:off x="1447800" y="3819525"/>
            <a:ext cx="381000" cy="3759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22" name="Picture 14" descr="C:\Users\Igor\AppData\Local\Temp\scl2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92300" y="2298203"/>
            <a:ext cx="5667375" cy="504825"/>
          </a:xfrm>
          <a:prstGeom prst="rect">
            <a:avLst/>
          </a:prstGeom>
          <a:noFill/>
        </p:spPr>
      </p:pic>
      <p:pic>
        <p:nvPicPr>
          <p:cNvPr id="17424" name="Picture 16" descr="C:\Users\Igor\AppData\Local\Temp\scl23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48233" y="3377855"/>
            <a:ext cx="4943475" cy="83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D-dim hyper-spherical harmonics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11378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Intuitively: natural basis for functions on D-dim sphere</a:t>
            </a:r>
          </a:p>
          <a:p>
            <a:r>
              <a:rPr lang="en-US" dirty="0" smtClean="0"/>
              <a:t>Functions on SO(D)/SO(D-1) – transform as traceless symmetric tensor representations (only a subset of all </a:t>
            </a:r>
            <a:r>
              <a:rPr lang="en-US" dirty="0" err="1" smtClean="0"/>
              <a:t>tensorial</a:t>
            </a:r>
            <a:r>
              <a:rPr lang="en-US" dirty="0" smtClean="0"/>
              <a:t> UIRs)</a:t>
            </a:r>
          </a:p>
          <a:p>
            <a:r>
              <a:rPr lang="en-US" dirty="0" smtClean="0"/>
              <a:t>UIR labeled by single integer </a:t>
            </a:r>
            <a:r>
              <a:rPr lang="en-US" i="1" dirty="0" smtClean="0"/>
              <a:t>K</a:t>
            </a:r>
            <a:r>
              <a:rPr lang="en-US" i="1" dirty="0"/>
              <a:t>,</a:t>
            </a:r>
            <a:r>
              <a:rPr lang="en-US" dirty="0" smtClean="0"/>
              <a:t> highest weight (</a:t>
            </a:r>
            <a:r>
              <a:rPr lang="en-US" i="1" dirty="0" smtClean="0"/>
              <a:t>K</a:t>
            </a:r>
            <a:r>
              <a:rPr lang="en-US" dirty="0" smtClean="0"/>
              <a:t>, 0, 0,…) &lt;=&gt; </a:t>
            </a:r>
            <a:r>
              <a:rPr lang="en-US" i="1" dirty="0" smtClean="0"/>
              <a:t>K</a:t>
            </a:r>
            <a:r>
              <a:rPr lang="en-US" dirty="0" smtClean="0"/>
              <a:t> boxes in a single row &lt;=&gt; </a:t>
            </a:r>
            <a:r>
              <a:rPr lang="en-US" i="1" dirty="0" smtClean="0"/>
              <a:t>K</a:t>
            </a:r>
            <a:r>
              <a:rPr lang="en-US" dirty="0" smtClean="0"/>
              <a:t>(</a:t>
            </a:r>
            <a:r>
              <a:rPr lang="en-US" i="1" dirty="0" smtClean="0"/>
              <a:t>K</a:t>
            </a:r>
            <a:r>
              <a:rPr lang="en-US" dirty="0" smtClean="0"/>
              <a:t>+D-2) quadratic </a:t>
            </a:r>
            <a:r>
              <a:rPr lang="en-US" dirty="0" err="1" smtClean="0"/>
              <a:t>Casimir</a:t>
            </a:r>
            <a:r>
              <a:rPr lang="en-US" dirty="0" smtClean="0"/>
              <a:t> </a:t>
            </a:r>
            <a:r>
              <a:rPr lang="en-US" dirty="0" err="1" smtClean="0"/>
              <a:t>eigenvalue</a:t>
            </a:r>
            <a:endParaRPr lang="en-US" dirty="0" smtClean="0"/>
          </a:p>
          <a:p>
            <a:r>
              <a:rPr lang="en-US" dirty="0" smtClean="0"/>
              <a:t>Homogenous harmonic </a:t>
            </a:r>
            <a:r>
              <a:rPr lang="en-US" dirty="0" smtClean="0"/>
              <a:t>polynomials </a:t>
            </a:r>
            <a:r>
              <a:rPr lang="en-US" dirty="0" smtClean="0"/>
              <a:t>(obeying Laplace eq. = traceless) of order </a:t>
            </a:r>
            <a:r>
              <a:rPr lang="en-US" i="1" dirty="0" smtClean="0"/>
              <a:t>K</a:t>
            </a:r>
            <a:r>
              <a:rPr lang="en-US" dirty="0" smtClean="0"/>
              <a:t> restricted to unit sphere</a:t>
            </a:r>
          </a:p>
          <a:p>
            <a:r>
              <a:rPr lang="en-US" dirty="0" smtClean="0"/>
              <a:t>Harmonics of order </a:t>
            </a:r>
            <a:r>
              <a:rPr lang="en-US" i="1" dirty="0" smtClean="0"/>
              <a:t>K</a:t>
            </a:r>
            <a:r>
              <a:rPr lang="en-US" dirty="0" smtClean="0"/>
              <a:t> are further labeled by appropriate quantum numbers, usually related to SO(D) subgroups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- Case of planar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dirty="0" smtClean="0"/>
              <a:t>4 </a:t>
            </a:r>
            <a:r>
              <a:rPr lang="en-US" dirty="0" err="1" smtClean="0"/>
              <a:t>c.m</a:t>
            </a:r>
            <a:r>
              <a:rPr lang="en-US" dirty="0" smtClean="0"/>
              <a:t>. degrees of freedom - Jacobi coordinates:</a:t>
            </a:r>
          </a:p>
          <a:p>
            <a:endParaRPr lang="en-US" dirty="0"/>
          </a:p>
          <a:p>
            <a:r>
              <a:rPr lang="en-US" dirty="0"/>
              <a:t>o</a:t>
            </a:r>
            <a:r>
              <a:rPr lang="en-US" dirty="0" smtClean="0"/>
              <a:t>r spherically  R, </a:t>
            </a:r>
            <a:r>
              <a:rPr lang="el-GR" dirty="0" smtClean="0"/>
              <a:t>α</a:t>
            </a:r>
            <a:r>
              <a:rPr lang="en-US" dirty="0" smtClean="0"/>
              <a:t>, </a:t>
            </a:r>
            <a:r>
              <a:rPr lang="el-GR" i="1" dirty="0" smtClean="0"/>
              <a:t>φ</a:t>
            </a:r>
            <a:r>
              <a:rPr lang="en-US" dirty="0" smtClean="0"/>
              <a:t> and </a:t>
            </a:r>
            <a:r>
              <a:rPr lang="el-GR" b="1" dirty="0" smtClean="0"/>
              <a:t>Φ</a:t>
            </a:r>
            <a:endParaRPr lang="en-US" b="1" dirty="0" smtClean="0"/>
          </a:p>
          <a:p>
            <a:endParaRPr lang="en-US" sz="2000" b="1" dirty="0" smtClean="0"/>
          </a:p>
          <a:p>
            <a:r>
              <a:rPr lang="en-US" dirty="0" smtClean="0"/>
              <a:t>Hyper-angular </a:t>
            </a:r>
            <a:r>
              <a:rPr lang="en-US" dirty="0" err="1" smtClean="0"/>
              <a:t>momenta</a:t>
            </a:r>
            <a:r>
              <a:rPr lang="en-US" dirty="0" smtClean="0"/>
              <a:t> – so(4) algebra:</a:t>
            </a:r>
          </a:p>
          <a:p>
            <a:endParaRPr lang="en-US" dirty="0"/>
          </a:p>
        </p:txBody>
      </p:sp>
      <p:pic>
        <p:nvPicPr>
          <p:cNvPr id="18434" name="Picture 2" descr="C:\Users\Igor\AppData\Local\Temp\scl1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286000"/>
            <a:ext cx="4448175" cy="3429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172200" y="29718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conjugated to overall angular momentum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5638800" y="3124200"/>
            <a:ext cx="533400" cy="1707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438" name="Picture 6" descr="C:\Users\Igor\AppData\Local\Temp\scl1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4343400"/>
            <a:ext cx="4324350" cy="371475"/>
          </a:xfrm>
          <a:prstGeom prst="rect">
            <a:avLst/>
          </a:prstGeom>
          <a:noFill/>
        </p:spPr>
      </p:pic>
      <p:pic>
        <p:nvPicPr>
          <p:cNvPr id="18440" name="Picture 8" descr="C:\Users\Igor\AppData\Local\Temp\scl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4876800"/>
            <a:ext cx="2533650" cy="828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Igor\AppData\Local\Temp\scl1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3048000"/>
            <a:ext cx="5857875" cy="1285875"/>
          </a:xfrm>
          <a:prstGeom prst="rect">
            <a:avLst/>
          </a:prstGeom>
          <a:noFill/>
        </p:spPr>
      </p:pic>
      <p:pic>
        <p:nvPicPr>
          <p:cNvPr id="20484" name="Picture 4" descr="C:\Users\Igor\AppData\Local\Temp\scl15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1600200"/>
            <a:ext cx="4533900" cy="1295400"/>
          </a:xfrm>
          <a:prstGeom prst="rect">
            <a:avLst/>
          </a:prstGeom>
          <a:noFill/>
        </p:spPr>
      </p:pic>
      <p:pic>
        <p:nvPicPr>
          <p:cNvPr id="20486" name="Picture 6" descr="C:\Users\Igor\AppData\Local\Temp\scl16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57600" y="4572000"/>
            <a:ext cx="2438400" cy="866391"/>
          </a:xfrm>
          <a:prstGeom prst="rect">
            <a:avLst/>
          </a:prstGeom>
          <a:noFill/>
        </p:spPr>
      </p:pic>
      <p:pic>
        <p:nvPicPr>
          <p:cNvPr id="20490" name="Picture 10" descr="C:\Users\Igor\AppData\Local\Temp\scl18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8200" y="501267"/>
            <a:ext cx="3905250" cy="561975"/>
          </a:xfrm>
          <a:prstGeom prst="rect">
            <a:avLst/>
          </a:prstGeom>
          <a:noFill/>
        </p:spPr>
      </p:pic>
      <p:pic>
        <p:nvPicPr>
          <p:cNvPr id="20492" name="Picture 12" descr="C:\Users\Igor\AppData\Local\Temp\scl19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10400" y="1600200"/>
            <a:ext cx="857250" cy="1276350"/>
          </a:xfrm>
          <a:prstGeom prst="rect">
            <a:avLst/>
          </a:prstGeom>
          <a:noFill/>
        </p:spPr>
      </p:pic>
      <p:cxnSp>
        <p:nvCxnSpPr>
          <p:cNvPr id="11" name="Straight Arrow Connector 10"/>
          <p:cNvCxnSpPr/>
          <p:nvPr/>
        </p:nvCxnSpPr>
        <p:spPr>
          <a:xfrm rot="5400000">
            <a:off x="4572000" y="1371600"/>
            <a:ext cx="228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494" name="Picture 14" descr="C:\Users\Igor\AppData\Local\Temp\scl20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800600" y="1066800"/>
            <a:ext cx="295275" cy="361950"/>
          </a:xfrm>
          <a:prstGeom prst="rect">
            <a:avLst/>
          </a:prstGeom>
          <a:noFill/>
        </p:spPr>
      </p:pic>
      <p:pic>
        <p:nvPicPr>
          <p:cNvPr id="20496" name="Picture 16" descr="C:\Users\Igor\AppData\Local\Temp\scl21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781800" y="1143000"/>
            <a:ext cx="342900" cy="323850"/>
          </a:xfrm>
          <a:prstGeom prst="rect">
            <a:avLst/>
          </a:prstGeom>
          <a:noFill/>
        </p:spPr>
      </p:pic>
      <p:cxnSp>
        <p:nvCxnSpPr>
          <p:cNvPr id="16" name="Straight Arrow Connector 15"/>
          <p:cNvCxnSpPr/>
          <p:nvPr/>
        </p:nvCxnSpPr>
        <p:spPr>
          <a:xfrm rot="5400000">
            <a:off x="6134100" y="1638300"/>
            <a:ext cx="7620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791200" y="3810000"/>
            <a:ext cx="12954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 rot="895955">
            <a:off x="7082949" y="3940400"/>
            <a:ext cx="11048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= G </a:t>
            </a:r>
            <a:endParaRPr lang="en-US" dirty="0"/>
          </a:p>
        </p:txBody>
      </p:sp>
      <p:pic>
        <p:nvPicPr>
          <p:cNvPr id="20498" name="Picture 18" descr="C:\Users\Igor\AppData\Local\Temp\scl22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477000" y="4724400"/>
            <a:ext cx="2209800" cy="50606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</p:pic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4724400" cy="1143000"/>
          </a:xfrm>
        </p:spPr>
        <p:txBody>
          <a:bodyPr/>
          <a:lstStyle/>
          <a:p>
            <a:r>
              <a:rPr lang="en-US" dirty="0" smtClean="0"/>
              <a:t>Decomposition:</a:t>
            </a:r>
            <a:endParaRPr lang="en-US" dirty="0"/>
          </a:p>
        </p:txBody>
      </p:sp>
      <p:grpSp>
        <p:nvGrpSpPr>
          <p:cNvPr id="23" name="Group 6"/>
          <p:cNvGrpSpPr>
            <a:grpSpLocks/>
          </p:cNvGrpSpPr>
          <p:nvPr/>
        </p:nvGrpSpPr>
        <p:grpSpPr bwMode="auto">
          <a:xfrm>
            <a:off x="381001" y="4267200"/>
            <a:ext cx="3047999" cy="2317750"/>
            <a:chOff x="2984" y="1221"/>
            <a:chExt cx="2398" cy="2036"/>
          </a:xfrm>
        </p:grpSpPr>
        <p:pic>
          <p:nvPicPr>
            <p:cNvPr id="24" name="Picture 7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2984" y="1221"/>
              <a:ext cx="2398" cy="20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25" name="Text Box 8"/>
            <p:cNvSpPr txBox="1">
              <a:spLocks noChangeArrowheads="1"/>
            </p:cNvSpPr>
            <p:nvPr/>
          </p:nvSpPr>
          <p:spPr bwMode="auto">
            <a:xfrm>
              <a:off x="2984" y="1221"/>
              <a:ext cx="2398" cy="20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3276600" y="56388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Y-string potential = the shortest sum of string lengths ← function of triangle area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Labeled by </a:t>
            </a:r>
            <a:r>
              <a:rPr lang="en-US" i="1" dirty="0" smtClean="0"/>
              <a:t>K</a:t>
            </a:r>
            <a:r>
              <a:rPr lang="en-US" dirty="0" smtClean="0"/>
              <a:t>, </a:t>
            </a:r>
            <a:r>
              <a:rPr lang="en-US" i="1" dirty="0" smtClean="0"/>
              <a:t>L</a:t>
            </a:r>
            <a:r>
              <a:rPr lang="en-US" dirty="0" smtClean="0"/>
              <a:t> and </a:t>
            </a:r>
            <a:r>
              <a:rPr lang="en-US" i="1" dirty="0" smtClean="0"/>
              <a:t>G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Functions coincide with SO(3) Wigner D-functions: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Interactions preserve value of </a:t>
            </a:r>
            <a:r>
              <a:rPr lang="en-US" i="1" dirty="0" smtClean="0"/>
              <a:t>L </a:t>
            </a:r>
            <a:r>
              <a:rPr lang="en-US" dirty="0" smtClean="0"/>
              <a:t>(rotational invariance) and some even preserve G (area dependant like the </a:t>
            </a:r>
            <a:r>
              <a:rPr lang="en-US" dirty="0" smtClean="0"/>
              <a:t>Y-string three-quark potential)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1516" name="Picture 12" descr="C:\Users\Igor\AppData\Local\Temp\scl2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209800"/>
            <a:ext cx="2628900" cy="71437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Hyper-spherical harmonics</a:t>
            </a:r>
            <a:endParaRPr lang="en-US" dirty="0"/>
          </a:p>
        </p:txBody>
      </p:sp>
      <p:pic>
        <p:nvPicPr>
          <p:cNvPr id="21508" name="Picture 4" descr="C:\Users\Igor\AppData\Local\Temp\scl2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1447800"/>
            <a:ext cx="2216727" cy="609600"/>
          </a:xfrm>
          <a:prstGeom prst="rect">
            <a:avLst/>
          </a:prstGeom>
          <a:noFill/>
        </p:spPr>
      </p:pic>
      <p:grpSp>
        <p:nvGrpSpPr>
          <p:cNvPr id="8" name="Group 7"/>
          <p:cNvGrpSpPr/>
          <p:nvPr/>
        </p:nvGrpSpPr>
        <p:grpSpPr>
          <a:xfrm>
            <a:off x="1600200" y="3810000"/>
            <a:ext cx="5800725" cy="819150"/>
            <a:chOff x="1600200" y="3352800"/>
            <a:chExt cx="5800725" cy="819150"/>
          </a:xfrm>
        </p:grpSpPr>
        <p:pic>
          <p:nvPicPr>
            <p:cNvPr id="6" name="Picture 4" descr="C:\Users\Igor\AppData\Local\Temp\scl24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600200" y="3505200"/>
              <a:ext cx="1905000" cy="523875"/>
            </a:xfrm>
            <a:prstGeom prst="rect">
              <a:avLst/>
            </a:prstGeom>
            <a:noFill/>
          </p:spPr>
        </p:pic>
        <p:pic>
          <p:nvPicPr>
            <p:cNvPr id="21510" name="Picture 6" descr="C:\Users\Igor\AppData\Local\Temp\scl25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581400" y="3352800"/>
              <a:ext cx="3819525" cy="819150"/>
            </a:xfrm>
            <a:prstGeom prst="rect">
              <a:avLst/>
            </a:prstGeom>
            <a:noFill/>
          </p:spPr>
        </p:pic>
      </p:grpSp>
      <p:pic>
        <p:nvPicPr>
          <p:cNvPr id="21512" name="Picture 8" descr="C:\Users\Igor\AppData\Local\Temp\scl26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53000" y="2438400"/>
            <a:ext cx="3962400" cy="344192"/>
          </a:xfrm>
          <a:prstGeom prst="rect">
            <a:avLst/>
          </a:prstGeom>
          <a:noFill/>
        </p:spPr>
      </p:pic>
      <p:cxnSp>
        <p:nvCxnSpPr>
          <p:cNvPr id="11" name="Straight Arrow Connector 10"/>
          <p:cNvCxnSpPr/>
          <p:nvPr/>
        </p:nvCxnSpPr>
        <p:spPr>
          <a:xfrm flipV="1">
            <a:off x="2133600" y="19812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2514600" y="2057400"/>
            <a:ext cx="228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V="1">
            <a:off x="3124200" y="20574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6200000" flipV="1">
            <a:off x="4000500" y="2095500"/>
            <a:ext cx="457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9608</TotalTime>
  <Words>707</Words>
  <Application>Microsoft Office PowerPoint</Application>
  <PresentationFormat>On-screen Show (4:3)</PresentationFormat>
  <Paragraphs>124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Mathematica1</vt:lpstr>
      <vt:lpstr>Office Theme</vt:lpstr>
      <vt:lpstr>Permutation-symmetric three-particle hyper-spherical harmonics</vt:lpstr>
      <vt:lpstr>Solving two particle problems</vt:lpstr>
      <vt:lpstr>Goal in 3-particle case</vt:lpstr>
      <vt:lpstr>Center-of-mass system</vt:lpstr>
      <vt:lpstr>Hyper-spherical coordinates</vt:lpstr>
      <vt:lpstr>D-dim hyper-spherical harmonics</vt:lpstr>
      <vt:lpstr>I - Case of planar motion</vt:lpstr>
      <vt:lpstr>Decomposition:</vt:lpstr>
      <vt:lpstr>Hyper-spherical harmonics</vt:lpstr>
      <vt:lpstr>Calculations now become much simpler…</vt:lpstr>
      <vt:lpstr>II - Case of 3D motion</vt:lpstr>
      <vt:lpstr>Decomposition</vt:lpstr>
      <vt:lpstr>Quantum numbers</vt:lpstr>
      <vt:lpstr>“Core polynomials”</vt:lpstr>
      <vt:lpstr>“Harmonizing” polynomials</vt:lpstr>
      <vt:lpstr>Scalar product of polynomials on hyper-sphere</vt:lpstr>
      <vt:lpstr>Multiplicity</vt:lpstr>
      <vt:lpstr>Particle permutations</vt:lpstr>
      <vt:lpstr>Finally and most importantly…</vt:lpstr>
      <vt:lpstr>Thank you</vt:lpstr>
      <vt:lpstr>Hyper-spherical coordinates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Permutation-symmetric three-particle hyper-spherical harmonics</dc:title>
  <dc:creator>Igor</dc:creator>
  <cp:lastModifiedBy>Igor</cp:lastModifiedBy>
  <cp:revision>877</cp:revision>
  <dcterms:created xsi:type="dcterms:W3CDTF">2014-08-25T21:39:16Z</dcterms:created>
  <dcterms:modified xsi:type="dcterms:W3CDTF">2014-09-01T13:47:47Z</dcterms:modified>
</cp:coreProperties>
</file>