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Default Extension="emf" ContentType="image/x-emf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35"/>
  </p:notesMasterIdLst>
  <p:sldIdLst>
    <p:sldId id="256" r:id="rId2"/>
    <p:sldId id="317" r:id="rId3"/>
    <p:sldId id="320" r:id="rId4"/>
    <p:sldId id="321" r:id="rId5"/>
    <p:sldId id="331" r:id="rId6"/>
    <p:sldId id="322" r:id="rId7"/>
    <p:sldId id="375" r:id="rId8"/>
    <p:sldId id="370" r:id="rId9"/>
    <p:sldId id="363" r:id="rId10"/>
    <p:sldId id="366" r:id="rId11"/>
    <p:sldId id="367" r:id="rId12"/>
    <p:sldId id="368" r:id="rId13"/>
    <p:sldId id="371" r:id="rId14"/>
    <p:sldId id="376" r:id="rId15"/>
    <p:sldId id="377" r:id="rId16"/>
    <p:sldId id="343" r:id="rId17"/>
    <p:sldId id="344" r:id="rId18"/>
    <p:sldId id="378" r:id="rId19"/>
    <p:sldId id="349" r:id="rId20"/>
    <p:sldId id="372" r:id="rId21"/>
    <p:sldId id="361" r:id="rId22"/>
    <p:sldId id="379" r:id="rId23"/>
    <p:sldId id="351" r:id="rId24"/>
    <p:sldId id="334" r:id="rId25"/>
    <p:sldId id="335" r:id="rId26"/>
    <p:sldId id="336" r:id="rId27"/>
    <p:sldId id="380" r:id="rId28"/>
    <p:sldId id="338" r:id="rId29"/>
    <p:sldId id="340" r:id="rId30"/>
    <p:sldId id="373" r:id="rId31"/>
    <p:sldId id="309" r:id="rId32"/>
    <p:sldId id="374" r:id="rId33"/>
    <p:sldId id="312" r:id="rId34"/>
  </p:sldIdLst>
  <p:sldSz cx="9144000" cy="6858000" type="screen4x3"/>
  <p:notesSz cx="6858000" cy="9144000"/>
  <p:embeddedFontLst>
    <p:embeddedFont>
      <p:font typeface="Calibri" pitchFamily="34" charset="0"/>
      <p:regular r:id="rId36"/>
      <p:bold r:id="rId37"/>
      <p:italic r:id="rId38"/>
      <p:boldItalic r:id="rId39"/>
    </p:embeddedFont>
    <p:embeddedFont>
      <p:font typeface="Constantia" pitchFamily="18" charset="0"/>
      <p:regular r:id="rId40"/>
      <p:bold r:id="rId41"/>
      <p:italic r:id="rId42"/>
      <p:boldItalic r:id="rId43"/>
    </p:embeddedFont>
    <p:embeddedFont>
      <p:font typeface="Wingdings 2" pitchFamily="18" charset="2"/>
      <p:regular r:id="rId44"/>
    </p:embeddedFont>
    <p:embeddedFont>
      <p:font typeface="Brush Script MT" pitchFamily="66" charset="0"/>
      <p:italic r:id="rId45"/>
    </p:embeddedFont>
    <p:embeddedFont>
      <p:font typeface="Lucida Sans Unicode" pitchFamily="34" charset="0"/>
      <p:regular r:id="rId4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823" autoAdjust="0"/>
    <p:restoredTop sz="91032" autoAdjust="0"/>
  </p:normalViewPr>
  <p:slideViewPr>
    <p:cSldViewPr>
      <p:cViewPr varScale="1">
        <p:scale>
          <a:sx n="56" d="100"/>
          <a:sy n="56" d="100"/>
        </p:scale>
        <p:origin x="-1056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7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3.fntdata"/><Relationship Id="rId46" Type="http://schemas.openxmlformats.org/officeDocument/2006/relationships/font" Target="fonts/font11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2.fntdata"/><Relationship Id="rId40" Type="http://schemas.openxmlformats.org/officeDocument/2006/relationships/font" Target="fonts/font5.fntdata"/><Relationship Id="rId45" Type="http://schemas.openxmlformats.org/officeDocument/2006/relationships/font" Target="fonts/font10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1.fntdata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43" Type="http://schemas.openxmlformats.org/officeDocument/2006/relationships/font" Target="fonts/font8.fntdata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image" Target="../media/image5.wmf"/><Relationship Id="rId1" Type="http://schemas.openxmlformats.org/officeDocument/2006/relationships/image" Target="../media/image4.wmf"/><Relationship Id="rId4" Type="http://schemas.openxmlformats.org/officeDocument/2006/relationships/image" Target="../media/image7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25.wmf"/><Relationship Id="rId2" Type="http://schemas.openxmlformats.org/officeDocument/2006/relationships/image" Target="../media/image24.wmf"/><Relationship Id="rId1" Type="http://schemas.openxmlformats.org/officeDocument/2006/relationships/image" Target="../media/image23.wmf"/><Relationship Id="rId5" Type="http://schemas.openxmlformats.org/officeDocument/2006/relationships/image" Target="../media/image27.wmf"/><Relationship Id="rId4" Type="http://schemas.openxmlformats.org/officeDocument/2006/relationships/image" Target="../media/image26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31.wmf"/><Relationship Id="rId2" Type="http://schemas.openxmlformats.org/officeDocument/2006/relationships/image" Target="../media/image30.wmf"/><Relationship Id="rId1" Type="http://schemas.openxmlformats.org/officeDocument/2006/relationships/image" Target="../media/image29.wmf"/><Relationship Id="rId5" Type="http://schemas.openxmlformats.org/officeDocument/2006/relationships/image" Target="../media/image33.wmf"/><Relationship Id="rId4" Type="http://schemas.openxmlformats.org/officeDocument/2006/relationships/image" Target="../media/image32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37.wmf"/><Relationship Id="rId2" Type="http://schemas.openxmlformats.org/officeDocument/2006/relationships/image" Target="../media/image36.wmf"/><Relationship Id="rId1" Type="http://schemas.openxmlformats.org/officeDocument/2006/relationships/image" Target="../media/image35.wmf"/><Relationship Id="rId6" Type="http://schemas.openxmlformats.org/officeDocument/2006/relationships/image" Target="../media/image40.wmf"/><Relationship Id="rId5" Type="http://schemas.openxmlformats.org/officeDocument/2006/relationships/image" Target="../media/image39.wmf"/><Relationship Id="rId4" Type="http://schemas.openxmlformats.org/officeDocument/2006/relationships/image" Target="../media/image38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59.wmf"/><Relationship Id="rId2" Type="http://schemas.openxmlformats.org/officeDocument/2006/relationships/image" Target="../media/image58.wmf"/><Relationship Id="rId1" Type="http://schemas.openxmlformats.org/officeDocument/2006/relationships/image" Target="../media/image57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67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74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78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991932-FFB6-4B1C-82B6-5C73CB8EF790}" type="datetimeFigureOut">
              <a:rPr lang="en-US" smtClean="0"/>
              <a:pPr/>
              <a:t>8/27/2014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B60562-6878-45E1-B29F-1DE686CF6259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B60562-6878-45E1-B29F-1DE686CF6259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B60562-6878-45E1-B29F-1DE686CF6259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9DF48-CBC0-4058-A498-242574AA639F}" type="datetimeFigureOut">
              <a:rPr lang="en-US" smtClean="0"/>
              <a:pPr/>
              <a:t>8/27/2014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31206F-93E1-436C-8A25-3728427E7AE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9DF48-CBC0-4058-A498-242574AA639F}" type="datetimeFigureOut">
              <a:rPr lang="en-US" smtClean="0"/>
              <a:pPr/>
              <a:t>8/27/2014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31206F-93E1-436C-8A25-3728427E7AE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9DF48-CBC0-4058-A498-242574AA639F}" type="datetimeFigureOut">
              <a:rPr lang="en-US" smtClean="0"/>
              <a:pPr/>
              <a:t>8/27/2014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31206F-93E1-436C-8A25-3728427E7AE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9DF48-CBC0-4058-A498-242574AA639F}" type="datetimeFigureOut">
              <a:rPr lang="en-US" smtClean="0"/>
              <a:pPr/>
              <a:t>8/27/2014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31206F-93E1-436C-8A25-3728427E7AE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9DF48-CBC0-4058-A498-242574AA639F}" type="datetimeFigureOut">
              <a:rPr lang="en-US" smtClean="0"/>
              <a:pPr/>
              <a:t>8/27/2014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31206F-93E1-436C-8A25-3728427E7AE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9DF48-CBC0-4058-A498-242574AA639F}" type="datetimeFigureOut">
              <a:rPr lang="en-US" smtClean="0"/>
              <a:pPr/>
              <a:t>8/27/2014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31206F-93E1-436C-8A25-3728427E7AE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9DF48-CBC0-4058-A498-242574AA639F}" type="datetimeFigureOut">
              <a:rPr lang="en-US" smtClean="0"/>
              <a:pPr/>
              <a:t>8/27/2014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31206F-93E1-436C-8A25-3728427E7AE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9DF48-CBC0-4058-A498-242574AA639F}" type="datetimeFigureOut">
              <a:rPr lang="en-US" smtClean="0"/>
              <a:pPr/>
              <a:t>8/27/2014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31206F-93E1-436C-8A25-3728427E7AE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9DF48-CBC0-4058-A498-242574AA639F}" type="datetimeFigureOut">
              <a:rPr lang="en-US" smtClean="0"/>
              <a:pPr/>
              <a:t>8/27/2014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31206F-93E1-436C-8A25-3728427E7AE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9DF48-CBC0-4058-A498-242574AA639F}" type="datetimeFigureOut">
              <a:rPr lang="en-US" smtClean="0"/>
              <a:pPr/>
              <a:t>8/27/2014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31206F-93E1-436C-8A25-3728427E7AE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9DF48-CBC0-4058-A498-242574AA639F}" type="datetimeFigureOut">
              <a:rPr lang="en-US" smtClean="0"/>
              <a:pPr/>
              <a:t>8/27/2014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DF31206F-93E1-436C-8A25-3728427E7AE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6209DF48-CBC0-4058-A498-242574AA639F}" type="datetimeFigureOut">
              <a:rPr lang="en-US" smtClean="0"/>
              <a:pPr/>
              <a:t>8/27/2014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DF31206F-93E1-436C-8A25-3728427E7AE6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4.bin"/><Relationship Id="rId3" Type="http://schemas.openxmlformats.org/officeDocument/2006/relationships/oleObject" Target="../embeddings/oleObject10.bin"/><Relationship Id="rId7" Type="http://schemas.openxmlformats.org/officeDocument/2006/relationships/oleObject" Target="../embeddings/oleObject1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34.png"/><Relationship Id="rId5" Type="http://schemas.openxmlformats.org/officeDocument/2006/relationships/oleObject" Target="../embeddings/oleObject12.bin"/><Relationship Id="rId4" Type="http://schemas.openxmlformats.org/officeDocument/2006/relationships/oleObject" Target="../embeddings/oleObject11.bin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0.bin"/><Relationship Id="rId3" Type="http://schemas.openxmlformats.org/officeDocument/2006/relationships/oleObject" Target="../embeddings/oleObject15.bin"/><Relationship Id="rId7" Type="http://schemas.openxmlformats.org/officeDocument/2006/relationships/oleObject" Target="../embeddings/oleObject1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18.bin"/><Relationship Id="rId5" Type="http://schemas.openxmlformats.org/officeDocument/2006/relationships/oleObject" Target="../embeddings/oleObject17.bin"/><Relationship Id="rId4" Type="http://schemas.openxmlformats.org/officeDocument/2006/relationships/oleObject" Target="../embeddings/oleObject16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png"/><Relationship Id="rId4" Type="http://schemas.openxmlformats.org/officeDocument/2006/relationships/image" Target="../media/image55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60.png"/><Relationship Id="rId7" Type="http://schemas.openxmlformats.org/officeDocument/2006/relationships/oleObject" Target="../embeddings/oleObject2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22.bin"/><Relationship Id="rId5" Type="http://schemas.openxmlformats.org/officeDocument/2006/relationships/oleObject" Target="../embeddings/oleObject21.bin"/><Relationship Id="rId4" Type="http://schemas.openxmlformats.org/officeDocument/2006/relationships/image" Target="../media/image61.png"/><Relationship Id="rId9" Type="http://schemas.openxmlformats.org/officeDocument/2006/relationships/image" Target="../media/image63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5" Type="http://schemas.openxmlformats.org/officeDocument/2006/relationships/oleObject" Target="../embeddings/oleObject24.bin"/><Relationship Id="rId4" Type="http://schemas.openxmlformats.org/officeDocument/2006/relationships/image" Target="../media/image69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25.bin"/><Relationship Id="rId5" Type="http://schemas.openxmlformats.org/officeDocument/2006/relationships/image" Target="../media/image77.emf"/><Relationship Id="rId4" Type="http://schemas.openxmlformats.org/officeDocument/2006/relationships/image" Target="../media/image76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5" Type="http://schemas.openxmlformats.org/officeDocument/2006/relationships/image" Target="../media/image80.emf"/><Relationship Id="rId4" Type="http://schemas.openxmlformats.org/officeDocument/2006/relationships/oleObject" Target="../embeddings/oleObject26.bin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d:\PREDRAG\Zemun_2014\heic1116a_short.mpeg" TargetMode="Externa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image" Target="../media/image83.jpeg"/><Relationship Id="rId7" Type="http://schemas.openxmlformats.org/officeDocument/2006/relationships/image" Target="../media/image87.wmf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6.jpeg"/><Relationship Id="rId5" Type="http://schemas.openxmlformats.org/officeDocument/2006/relationships/image" Target="../media/image85.wmf"/><Relationship Id="rId4" Type="http://schemas.openxmlformats.org/officeDocument/2006/relationships/image" Target="../media/image84.wmf"/><Relationship Id="rId9" Type="http://schemas.openxmlformats.org/officeDocument/2006/relationships/image" Target="../media/image8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gif"/><Relationship Id="rId2" Type="http://schemas.openxmlformats.org/officeDocument/2006/relationships/image" Target="../media/image90.gi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wmf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3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3" Type="http://schemas.openxmlformats.org/officeDocument/2006/relationships/notesSlide" Target="../notesSlides/notesSlide1.xml"/><Relationship Id="rId7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10" Type="http://schemas.openxmlformats.org/officeDocument/2006/relationships/oleObject" Target="../embeddings/oleObject4.bin"/><Relationship Id="rId4" Type="http://schemas.openxmlformats.org/officeDocument/2006/relationships/image" Target="../media/image8.jpeg"/><Relationship Id="rId9" Type="http://schemas.openxmlformats.org/officeDocument/2006/relationships/oleObject" Target="../embeddings/oleObject3.bin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gif"/><Relationship Id="rId4" Type="http://schemas.openxmlformats.org/officeDocument/2006/relationships/image" Target="../media/image19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9.bin"/><Relationship Id="rId3" Type="http://schemas.openxmlformats.org/officeDocument/2006/relationships/image" Target="../media/image28.jpeg"/><Relationship Id="rId7" Type="http://schemas.openxmlformats.org/officeDocument/2006/relationships/oleObject" Target="../embeddings/oleObject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7.bin"/><Relationship Id="rId5" Type="http://schemas.openxmlformats.org/officeDocument/2006/relationships/oleObject" Target="../embeddings/oleObject6.bin"/><Relationship Id="rId4" Type="http://schemas.openxmlformats.org/officeDocument/2006/relationships/oleObject" Target="../embeddings/oleObject5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838200"/>
            <a:ext cx="7851648" cy="2971800"/>
          </a:xfrm>
        </p:spPr>
        <p:txBody>
          <a:bodyPr>
            <a:normAutofit/>
          </a:bodyPr>
          <a:lstStyle/>
          <a:p>
            <a:r>
              <a:rPr lang="en-US" dirty="0" smtClean="0"/>
              <a:t>Gravitational </a:t>
            </a:r>
            <a:r>
              <a:rPr lang="en-US" dirty="0" err="1" smtClean="0"/>
              <a:t>lensing</a:t>
            </a:r>
            <a:r>
              <a:rPr lang="en-US" dirty="0" smtClean="0"/>
              <a:t> as a powerful tool in observational cosmology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3962400"/>
            <a:ext cx="7854696" cy="1828800"/>
          </a:xfrm>
        </p:spPr>
        <p:txBody>
          <a:bodyPr>
            <a:normAutofit/>
          </a:bodyPr>
          <a:lstStyle/>
          <a:p>
            <a:r>
              <a:rPr lang="en-US" sz="4000" dirty="0" err="1" smtClean="0"/>
              <a:t>Predrag</a:t>
            </a:r>
            <a:r>
              <a:rPr lang="en-US" sz="4000" dirty="0" smtClean="0"/>
              <a:t> </a:t>
            </a:r>
            <a:r>
              <a:rPr lang="en-US" sz="4000" dirty="0" err="1" smtClean="0"/>
              <a:t>Jovanović</a:t>
            </a:r>
            <a:endParaRPr lang="en-US" sz="4000" dirty="0" smtClean="0"/>
          </a:p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Astronomical Observatory</a:t>
            </a:r>
          </a:p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Belgrade, Serbia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76200"/>
            <a:ext cx="7620000" cy="487362"/>
          </a:xfrm>
        </p:spPr>
        <p:txBody>
          <a:bodyPr>
            <a:noAutofit/>
          </a:bodyPr>
          <a:lstStyle/>
          <a:p>
            <a:pPr algn="ctr"/>
            <a:r>
              <a:rPr lang="en-US" sz="4000" dirty="0" smtClean="0"/>
              <a:t>Point-like lens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524000"/>
            <a:ext cx="6096000" cy="5078313"/>
          </a:xfrm>
        </p:spPr>
        <p:txBody>
          <a:bodyPr wrap="square">
            <a:spAutoFit/>
          </a:bodyPr>
          <a:lstStyle/>
          <a:p>
            <a:r>
              <a:rPr lang="en-US" sz="2000" dirty="0" smtClean="0"/>
              <a:t>lens equation in the case of a single point lens:</a:t>
            </a:r>
          </a:p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en-US" sz="2000" dirty="0" smtClean="0"/>
              <a:t>image positions:</a:t>
            </a:r>
          </a:p>
          <a:p>
            <a:r>
              <a:rPr lang="en-US" sz="2000" dirty="0" smtClean="0"/>
              <a:t>gravitational </a:t>
            </a:r>
            <a:r>
              <a:rPr lang="en-US" sz="2000" dirty="0" err="1" smtClean="0"/>
              <a:t>lensing</a:t>
            </a:r>
            <a:r>
              <a:rPr lang="en-US" sz="2000" dirty="0" smtClean="0"/>
              <a:t> conserves surface brightness</a:t>
            </a:r>
          </a:p>
          <a:p>
            <a:r>
              <a:rPr lang="en-US" sz="2000" b="1" dirty="0" smtClean="0"/>
              <a:t>magnification of an image</a:t>
            </a:r>
            <a:r>
              <a:rPr lang="en-US" sz="2000" dirty="0" smtClean="0"/>
              <a:t>: ratio between</a:t>
            </a:r>
          </a:p>
          <a:p>
            <a:pPr>
              <a:buNone/>
            </a:pPr>
            <a:r>
              <a:rPr lang="en-US" sz="2000" dirty="0" smtClean="0"/>
              <a:t>	the solid angles of the image and the source:</a:t>
            </a:r>
          </a:p>
          <a:p>
            <a:pPr>
              <a:buNone/>
            </a:pPr>
            <a:endParaRPr lang="en-US" sz="2000" dirty="0" smtClean="0"/>
          </a:p>
          <a:p>
            <a:pPr>
              <a:buNone/>
            </a:pPr>
            <a:endParaRPr lang="en-US" sz="2000" dirty="0" smtClean="0"/>
          </a:p>
          <a:p>
            <a:r>
              <a:rPr lang="en-US" sz="2000" dirty="0" smtClean="0"/>
              <a:t>magnification of the images in the case of a</a:t>
            </a:r>
          </a:p>
          <a:p>
            <a:pPr>
              <a:buNone/>
            </a:pPr>
            <a:r>
              <a:rPr lang="en-US" sz="2000" dirty="0" smtClean="0"/>
              <a:t>	single point lens:</a:t>
            </a:r>
          </a:p>
          <a:p>
            <a:endParaRPr lang="en-US" sz="2000" dirty="0" smtClean="0"/>
          </a:p>
          <a:p>
            <a:endParaRPr lang="en-US" sz="2000" dirty="0" smtClean="0"/>
          </a:p>
          <a:p>
            <a:endParaRPr lang="en-US" sz="2000" dirty="0" smtClean="0"/>
          </a:p>
          <a:p>
            <a:pPr>
              <a:buNone/>
            </a:pPr>
            <a:r>
              <a:rPr lang="en-US" sz="2000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	u = </a:t>
            </a:r>
            <a:r>
              <a:rPr lang="el-GR" sz="2000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β</a:t>
            </a:r>
            <a:r>
              <a:rPr lang="en-US" sz="2000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/ </a:t>
            </a:r>
            <a:r>
              <a:rPr lang="el-GR" sz="2000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θ</a:t>
            </a:r>
            <a:r>
              <a:rPr lang="en-US" sz="2000" i="1" baseline="-25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E</a:t>
            </a:r>
            <a:endParaRPr lang="en-US" sz="2000" dirty="0" smtClean="0"/>
          </a:p>
        </p:txBody>
      </p:sp>
      <p:graphicFrame>
        <p:nvGraphicFramePr>
          <p:cNvPr id="196612" name="Object 4"/>
          <p:cNvGraphicFramePr>
            <a:graphicFrameLocks noChangeAspect="1"/>
          </p:cNvGraphicFramePr>
          <p:nvPr/>
        </p:nvGraphicFramePr>
        <p:xfrm>
          <a:off x="381000" y="673100"/>
          <a:ext cx="6172200" cy="774700"/>
        </p:xfrm>
        <a:graphic>
          <a:graphicData uri="http://schemas.openxmlformats.org/presentationml/2006/ole">
            <p:oleObj spid="_x0000_s114690" name="Equation" r:id="rId3" imgW="6172200" imgH="774360" progId="Equation.DSMT4">
              <p:embed/>
            </p:oleObj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/>
        </p:nvGraphicFramePr>
        <p:xfrm>
          <a:off x="5562600" y="1346200"/>
          <a:ext cx="1257300" cy="711200"/>
        </p:xfrm>
        <a:graphic>
          <a:graphicData uri="http://schemas.openxmlformats.org/presentationml/2006/ole">
            <p:oleObj spid="_x0000_s114691" name="Equation" r:id="rId4" imgW="1257120" imgH="711000" progId="Equation.DSMT4">
              <p:embed/>
            </p:oleObj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/>
        </p:nvGraphicFramePr>
        <p:xfrm>
          <a:off x="2286000" y="1841500"/>
          <a:ext cx="2743200" cy="673100"/>
        </p:xfrm>
        <a:graphic>
          <a:graphicData uri="http://schemas.openxmlformats.org/presentationml/2006/ole">
            <p:oleObj spid="_x0000_s114692" name="Equation" r:id="rId5" imgW="2743200" imgH="672840" progId="Equation.DSMT4">
              <p:embed/>
            </p:oleObj>
          </a:graphicData>
        </a:graphic>
      </p:graphicFrame>
      <p:pic>
        <p:nvPicPr>
          <p:cNvPr id="196615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257800" y="2743200"/>
            <a:ext cx="3814479" cy="37749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14693" name="Object 5"/>
          <p:cNvGraphicFramePr>
            <a:graphicFrameLocks noChangeAspect="1"/>
          </p:cNvGraphicFramePr>
          <p:nvPr/>
        </p:nvGraphicFramePr>
        <p:xfrm>
          <a:off x="2171700" y="3543300"/>
          <a:ext cx="1181100" cy="723900"/>
        </p:xfrm>
        <a:graphic>
          <a:graphicData uri="http://schemas.openxmlformats.org/presentationml/2006/ole">
            <p:oleObj spid="_x0000_s114693" name="Equation" r:id="rId7" imgW="1180800" imgH="723600" progId="Equation.DSMT4">
              <p:embed/>
            </p:oleObj>
          </a:graphicData>
        </a:graphic>
      </p:graphicFrame>
      <p:graphicFrame>
        <p:nvGraphicFramePr>
          <p:cNvPr id="114694" name="Object 6"/>
          <p:cNvGraphicFramePr>
            <a:graphicFrameLocks noChangeAspect="1"/>
          </p:cNvGraphicFramePr>
          <p:nvPr/>
        </p:nvGraphicFramePr>
        <p:xfrm>
          <a:off x="431800" y="5003800"/>
          <a:ext cx="4292600" cy="1092200"/>
        </p:xfrm>
        <a:graphic>
          <a:graphicData uri="http://schemas.openxmlformats.org/presentationml/2006/ole">
            <p:oleObj spid="_x0000_s114694" name="Equation" r:id="rId8" imgW="4292280" imgH="1091880" progId="Equation.DSMT4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762000"/>
          </a:xfrm>
        </p:spPr>
        <p:txBody>
          <a:bodyPr>
            <a:normAutofit/>
          </a:bodyPr>
          <a:lstStyle/>
          <a:p>
            <a:pPr algn="ctr"/>
            <a:r>
              <a:rPr lang="en-US" sz="4000" dirty="0" smtClean="0"/>
              <a:t>Deflection potential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914400"/>
            <a:ext cx="8534400" cy="3200400"/>
          </a:xfrm>
        </p:spPr>
        <p:txBody>
          <a:bodyPr>
            <a:normAutofit/>
          </a:bodyPr>
          <a:lstStyle/>
          <a:p>
            <a:pPr marL="182880" indent="-182880"/>
            <a:r>
              <a:rPr lang="en-US" sz="2000" dirty="0" smtClean="0"/>
              <a:t>deflection angle of an ensemble of mass:</a:t>
            </a:r>
          </a:p>
          <a:p>
            <a:pPr marL="182880" indent="-182880"/>
            <a:endParaRPr lang="en-US" sz="2000" dirty="0" smtClean="0"/>
          </a:p>
          <a:p>
            <a:pPr marL="182880" indent="-182880"/>
            <a:endParaRPr lang="en-US" sz="2000" dirty="0" smtClean="0"/>
          </a:p>
          <a:p>
            <a:pPr marL="182880" indent="-182880">
              <a:buNone/>
            </a:pPr>
            <a:r>
              <a:rPr lang="en-US" sz="2000" i="1" dirty="0" smtClean="0"/>
              <a:t>	z</a:t>
            </a:r>
            <a:r>
              <a:rPr lang="en-US" sz="2000" dirty="0" smtClean="0"/>
              <a:t> - line-of-sight coordinate,</a:t>
            </a:r>
          </a:p>
          <a:p>
            <a:pPr marL="182880" indent="-182880">
              <a:buNone/>
            </a:pPr>
            <a:r>
              <a:rPr lang="en-US" sz="2000" dirty="0" smtClean="0"/>
              <a:t>	                         - infinitesimal mass</a:t>
            </a:r>
            <a:endParaRPr lang="en-US" sz="2000" dirty="0" smtClean="0">
              <a:solidFill>
                <a:prstClr val="black"/>
              </a:solidFill>
            </a:endParaRPr>
          </a:p>
          <a:p>
            <a:pPr marL="182880" lvl="0" indent="-182880">
              <a:spcAft>
                <a:spcPts val="1200"/>
              </a:spcAft>
            </a:pPr>
            <a:r>
              <a:rPr lang="en-US" sz="2000" dirty="0" smtClean="0">
                <a:solidFill>
                  <a:prstClr val="black"/>
                </a:solidFill>
              </a:rPr>
              <a:t>scaled deflection angle = gradient of the </a:t>
            </a:r>
            <a:r>
              <a:rPr lang="en-US" sz="2000" b="1" dirty="0" smtClean="0">
                <a:solidFill>
                  <a:prstClr val="black"/>
                </a:solidFill>
              </a:rPr>
              <a:t>deflection potential </a:t>
            </a:r>
            <a:r>
              <a:rPr lang="el-GR" sz="2000" b="1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ψ</a:t>
            </a:r>
            <a:r>
              <a:rPr lang="en-US" sz="2000" b="1" dirty="0" smtClean="0">
                <a:solidFill>
                  <a:prstClr val="black"/>
                </a:solidFill>
              </a:rPr>
              <a:t>:</a:t>
            </a:r>
          </a:p>
        </p:txBody>
      </p:sp>
      <p:graphicFrame>
        <p:nvGraphicFramePr>
          <p:cNvPr id="215043" name="Object 3"/>
          <p:cNvGraphicFramePr>
            <a:graphicFrameLocks noChangeAspect="1"/>
          </p:cNvGraphicFramePr>
          <p:nvPr/>
        </p:nvGraphicFramePr>
        <p:xfrm>
          <a:off x="381000" y="3124200"/>
          <a:ext cx="7023100" cy="952500"/>
        </p:xfrm>
        <a:graphic>
          <a:graphicData uri="http://schemas.openxmlformats.org/presentationml/2006/ole">
            <p:oleObj spid="_x0000_s116738" name="Equation" r:id="rId3" imgW="7022880" imgH="952200" progId="Equation.DSMT4">
              <p:embed/>
            </p:oleObj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/>
        </p:nvGraphicFramePr>
        <p:xfrm>
          <a:off x="5943600" y="5943600"/>
          <a:ext cx="2971800" cy="736600"/>
        </p:xfrm>
        <a:graphic>
          <a:graphicData uri="http://schemas.openxmlformats.org/presentationml/2006/ole">
            <p:oleObj spid="_x0000_s116740" name="Equation" r:id="rId4" imgW="2971800" imgH="736560" progId="Equation.DSMT4">
              <p:embed/>
            </p:oleObj>
          </a:graphicData>
        </a:graphic>
      </p:graphicFrame>
      <p:graphicFrame>
        <p:nvGraphicFramePr>
          <p:cNvPr id="116741" name="Object 5"/>
          <p:cNvGraphicFramePr>
            <a:graphicFrameLocks noChangeAspect="1"/>
          </p:cNvGraphicFramePr>
          <p:nvPr/>
        </p:nvGraphicFramePr>
        <p:xfrm>
          <a:off x="5930900" y="4876800"/>
          <a:ext cx="2984500" cy="838200"/>
        </p:xfrm>
        <a:graphic>
          <a:graphicData uri="http://schemas.openxmlformats.org/presentationml/2006/ole">
            <p:oleObj spid="_x0000_s116741" name="Equation" r:id="rId5" imgW="2984400" imgH="838080" progId="Equation.DSMT4">
              <p:embed/>
            </p:oleObj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/>
        </p:nvGraphicFramePr>
        <p:xfrm>
          <a:off x="6172200" y="3810000"/>
          <a:ext cx="1917700" cy="876300"/>
        </p:xfrm>
        <a:graphic>
          <a:graphicData uri="http://schemas.openxmlformats.org/presentationml/2006/ole">
            <p:oleObj spid="_x0000_s116742" name="Equation" r:id="rId6" imgW="1917360" imgH="876240" progId="Equation.DSMT4">
              <p:embed/>
            </p:oleObj>
          </a:graphicData>
        </a:graphic>
      </p:graphicFrame>
      <p:graphicFrame>
        <p:nvGraphicFramePr>
          <p:cNvPr id="116743" name="Object 7"/>
          <p:cNvGraphicFramePr>
            <a:graphicFrameLocks noChangeAspect="1"/>
          </p:cNvGraphicFramePr>
          <p:nvPr/>
        </p:nvGraphicFramePr>
        <p:xfrm>
          <a:off x="381000" y="1295400"/>
          <a:ext cx="5397500" cy="876300"/>
        </p:xfrm>
        <a:graphic>
          <a:graphicData uri="http://schemas.openxmlformats.org/presentationml/2006/ole">
            <p:oleObj spid="_x0000_s116743" name="Equation" r:id="rId7" imgW="5397480" imgH="876240" progId="Equation.DSMT4">
              <p:embed/>
            </p:oleObj>
          </a:graphicData>
        </a:graphic>
      </p:graphicFrame>
      <p:graphicFrame>
        <p:nvGraphicFramePr>
          <p:cNvPr id="116744" name="Object 8"/>
          <p:cNvGraphicFramePr>
            <a:graphicFrameLocks noChangeAspect="1"/>
          </p:cNvGraphicFramePr>
          <p:nvPr/>
        </p:nvGraphicFramePr>
        <p:xfrm>
          <a:off x="381000" y="2362200"/>
          <a:ext cx="1600200" cy="457200"/>
        </p:xfrm>
        <a:graphic>
          <a:graphicData uri="http://schemas.openxmlformats.org/presentationml/2006/ole">
            <p:oleObj spid="_x0000_s116744" name="Equation" r:id="rId8" imgW="1600200" imgH="457200" progId="Equation.DSMT4">
              <p:embed/>
            </p:oleObj>
          </a:graphicData>
        </a:graphic>
      </p:graphicFrame>
      <p:sp>
        <p:nvSpPr>
          <p:cNvPr id="11" name="Rectangle 10"/>
          <p:cNvSpPr/>
          <p:nvPr/>
        </p:nvSpPr>
        <p:spPr>
          <a:xfrm>
            <a:off x="152400" y="4042589"/>
            <a:ext cx="6096000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2880" lvl="0" indent="-182880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/>
            </a:pPr>
            <a:r>
              <a:rPr lang="en-US" sz="2000" b="1" dirty="0" smtClean="0"/>
              <a:t>convergence - </a:t>
            </a:r>
            <a:r>
              <a:rPr lang="en-US" sz="2000" dirty="0" smtClean="0"/>
              <a:t>dimensionless surface mass density:</a:t>
            </a:r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182880" lvl="0" indent="-182880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Σ</a:t>
            </a:r>
            <a:r>
              <a:rPr lang="en-US" sz="2000" baseline="-25000" dirty="0" smtClean="0">
                <a:latin typeface="Times New Roman" pitchFamily="18" charset="0"/>
                <a:cs typeface="Times New Roman" pitchFamily="18" charset="0"/>
              </a:rPr>
              <a:t>cr</a:t>
            </a:r>
            <a:r>
              <a:rPr lang="en-US" sz="2000" i="1" dirty="0" smtClean="0"/>
              <a:t> -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2000" dirty="0" smtClean="0"/>
              <a:t>haracteristic value for the surface mass density which separates "weak" from "strong" </a:t>
            </a:r>
            <a:r>
              <a:rPr lang="en-US" sz="2000" dirty="0" err="1" smtClean="0"/>
              <a:t>lensing</a:t>
            </a:r>
            <a:r>
              <a:rPr lang="en-US" sz="2000" dirty="0" smtClean="0"/>
              <a:t>:</a:t>
            </a:r>
          </a:p>
          <a:p>
            <a:pPr marL="182880" lvl="0" indent="-182880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/>
            </a:pPr>
            <a:r>
              <a:rPr lang="en-US" sz="2000" dirty="0" smtClean="0"/>
              <a:t>a mass distribution which has </a:t>
            </a:r>
            <a:r>
              <a:rPr lang="en-US" sz="2000" i="1" dirty="0" smtClean="0">
                <a:latin typeface="Times New Roman" pitchFamily="18" charset="0"/>
                <a:cs typeface="Times New Roman" pitchFamily="18" charset="0"/>
              </a:rPr>
              <a:t>κ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≥ 1</a:t>
            </a:r>
            <a:r>
              <a:rPr lang="en-US" sz="2000" dirty="0" smtClean="0"/>
              <a:t>, i.e</a:t>
            </a:r>
            <a:r>
              <a:rPr lang="en-US" sz="2000" i="1" dirty="0" smtClean="0"/>
              <a:t>.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Σ ≥ Σ</a:t>
            </a:r>
            <a:r>
              <a:rPr lang="en-US" sz="2000" baseline="-25000" dirty="0" smtClean="0">
                <a:latin typeface="Times New Roman" pitchFamily="18" charset="0"/>
                <a:cs typeface="Times New Roman" pitchFamily="18" charset="0"/>
              </a:rPr>
              <a:t>cr</a:t>
            </a:r>
            <a:r>
              <a:rPr lang="en-US" sz="2000" i="1" dirty="0" smtClean="0"/>
              <a:t> </a:t>
            </a:r>
            <a:r>
              <a:rPr lang="en-US" sz="2000" dirty="0" smtClean="0"/>
              <a:t>produces multiple images</a:t>
            </a:r>
            <a:endParaRPr lang="en-US" sz="2000" dirty="0" smtClean="0">
              <a:solidFill>
                <a:prstClr val="black"/>
              </a:solidFill>
            </a:endParaRPr>
          </a:p>
          <a:p>
            <a:pPr marL="182880" lvl="0" indent="-182880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/>
            </a:pPr>
            <a:r>
              <a:rPr lang="en-US" sz="2000" dirty="0" smtClean="0">
                <a:solidFill>
                  <a:prstClr val="black"/>
                </a:solidFill>
              </a:rPr>
              <a:t>relationship between the deflection potential </a:t>
            </a:r>
            <a:r>
              <a:rPr lang="el-GR" sz="2000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ψ</a:t>
            </a:r>
            <a:endParaRPr lang="en-US" sz="2000" dirty="0" smtClean="0">
              <a:solidFill>
                <a:prstClr val="black"/>
              </a:solidFill>
            </a:endParaRPr>
          </a:p>
          <a:p>
            <a:pPr marL="182880" lvl="0" indent="-182880">
              <a:spcBef>
                <a:spcPct val="20000"/>
              </a:spcBef>
              <a:buClr>
                <a:schemeClr val="accent3"/>
              </a:buClr>
              <a:buSzPct val="95000"/>
              <a:defRPr/>
            </a:pPr>
            <a:r>
              <a:rPr lang="en-US" sz="2000" dirty="0" smtClean="0">
                <a:solidFill>
                  <a:prstClr val="black"/>
                </a:solidFill>
              </a:rPr>
              <a:t>	</a:t>
            </a:r>
            <a:r>
              <a:rPr lang="en-US" sz="2000" dirty="0" smtClean="0"/>
              <a:t>and the Newtonian potential </a:t>
            </a:r>
            <a:r>
              <a:rPr lang="el-GR" sz="2000" i="1" dirty="0" smtClean="0"/>
              <a:t>Φ</a:t>
            </a:r>
            <a:r>
              <a:rPr lang="en-US" sz="2000" dirty="0" smtClean="0">
                <a:solidFill>
                  <a:prstClr val="black"/>
                </a:solidFill>
              </a:rPr>
              <a:t>: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533400"/>
          </a:xfrm>
        </p:spPr>
        <p:txBody>
          <a:bodyPr>
            <a:noAutofit/>
          </a:bodyPr>
          <a:lstStyle/>
          <a:p>
            <a:pPr algn="ctr"/>
            <a:r>
              <a:rPr lang="en-US" sz="4000" dirty="0" smtClean="0"/>
              <a:t>Shear approximation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685801"/>
            <a:ext cx="8991600" cy="5124480"/>
          </a:xfrm>
        </p:spPr>
        <p:txBody>
          <a:bodyPr wrap="square">
            <a:spAutoFit/>
          </a:bodyPr>
          <a:lstStyle/>
          <a:p>
            <a:pPr marL="182880" indent="-182880"/>
            <a:r>
              <a:rPr lang="en-US" sz="2000" dirty="0" smtClean="0"/>
              <a:t>expansion of the deflection potential in a Taylor series:</a:t>
            </a:r>
          </a:p>
          <a:p>
            <a:pPr marL="182880" indent="-182880"/>
            <a:endParaRPr lang="en-US" sz="2000" dirty="0" smtClean="0"/>
          </a:p>
          <a:p>
            <a:pPr marL="182880" indent="-182880">
              <a:buNone/>
            </a:pPr>
            <a:endParaRPr lang="en-US" sz="1000" dirty="0" smtClean="0"/>
          </a:p>
          <a:p>
            <a:pPr marL="182880" indent="-182880"/>
            <a:r>
              <a:rPr lang="en-US" sz="2000" i="1" dirty="0" smtClean="0">
                <a:latin typeface="Times New Roman" pitchFamily="18" charset="0"/>
                <a:cs typeface="Times New Roman" pitchFamily="18" charset="0"/>
                <a:sym typeface="Symbol"/>
              </a:rPr>
              <a:t></a:t>
            </a:r>
            <a:r>
              <a:rPr lang="en-US" sz="2000" i="1" baseline="-25000" dirty="0" smtClean="0">
                <a:latin typeface="Times New Roman" pitchFamily="18" charset="0"/>
                <a:cs typeface="Times New Roman" pitchFamily="18" charset="0"/>
                <a:sym typeface="Symbol"/>
              </a:rPr>
              <a:t>0</a:t>
            </a:r>
            <a:r>
              <a:rPr lang="en-US" sz="2000" dirty="0" smtClean="0">
                <a:sym typeface="Symbol"/>
              </a:rPr>
              <a:t> = 0</a:t>
            </a:r>
            <a:r>
              <a:rPr lang="en-US" sz="2000" dirty="0" smtClean="0"/>
              <a:t> since constant terms in the potential have no effect on </a:t>
            </a:r>
            <a:r>
              <a:rPr lang="en-US" sz="2000" dirty="0" err="1" smtClean="0"/>
              <a:t>lensing</a:t>
            </a:r>
            <a:endParaRPr lang="en-US" sz="2000" dirty="0" smtClean="0"/>
          </a:p>
          <a:p>
            <a:pPr marL="182880" indent="-182880"/>
            <a:r>
              <a:rPr lang="en-US" sz="2000" i="1" dirty="0" smtClean="0">
                <a:latin typeface="Times New Roman" pitchFamily="18" charset="0"/>
                <a:cs typeface="Times New Roman" pitchFamily="18" charset="0"/>
                <a:sym typeface="Symbol"/>
              </a:rPr>
              <a:t></a:t>
            </a:r>
            <a:r>
              <a:rPr lang="en-US" sz="2000" i="1" baseline="-25000" dirty="0" smtClean="0">
                <a:latin typeface="Times New Roman" pitchFamily="18" charset="0"/>
                <a:cs typeface="Times New Roman" pitchFamily="18" charset="0"/>
                <a:sym typeface="Symbol"/>
              </a:rPr>
              <a:t>x</a:t>
            </a:r>
            <a:r>
              <a:rPr lang="en-US" sz="2000" dirty="0" smtClean="0"/>
              <a:t> and </a:t>
            </a:r>
            <a:r>
              <a:rPr lang="en-US" sz="2000" i="1" dirty="0" smtClean="0">
                <a:latin typeface="Times New Roman" pitchFamily="18" charset="0"/>
                <a:cs typeface="Times New Roman" pitchFamily="18" charset="0"/>
                <a:sym typeface="Symbol"/>
              </a:rPr>
              <a:t></a:t>
            </a:r>
            <a:r>
              <a:rPr lang="en-US" sz="2000" i="1" baseline="-25000" dirty="0" smtClean="0">
                <a:latin typeface="Times New Roman" pitchFamily="18" charset="0"/>
                <a:cs typeface="Times New Roman" pitchFamily="18" charset="0"/>
                <a:sym typeface="Symbol"/>
              </a:rPr>
              <a:t>y</a:t>
            </a:r>
            <a:r>
              <a:rPr lang="en-US" sz="2000" i="1" dirty="0" smtClean="0">
                <a:latin typeface="Times New Roman" pitchFamily="18" charset="0"/>
                <a:cs typeface="Times New Roman" pitchFamily="18" charset="0"/>
                <a:sym typeface="Symbol"/>
              </a:rPr>
              <a:t> </a:t>
            </a:r>
            <a:r>
              <a:rPr lang="en-US" sz="2000" dirty="0" smtClean="0"/>
              <a:t>correspond to constant terms in the reduced deflection angle</a:t>
            </a:r>
          </a:p>
          <a:p>
            <a:pPr marL="182880" indent="-182880">
              <a:spcBef>
                <a:spcPts val="0"/>
              </a:spcBef>
            </a:pPr>
            <a:endParaRPr lang="en-US" sz="2000" dirty="0" smtClean="0"/>
          </a:p>
          <a:p>
            <a:pPr marL="182880" indent="-182880">
              <a:spcBef>
                <a:spcPts val="0"/>
              </a:spcBef>
              <a:spcAft>
                <a:spcPts val="1200"/>
              </a:spcAft>
            </a:pPr>
            <a:r>
              <a:rPr lang="en-US" sz="2000" dirty="0" smtClean="0"/>
              <a:t>Definitions:</a:t>
            </a:r>
          </a:p>
          <a:p>
            <a:pPr marL="182880" indent="-182880"/>
            <a:r>
              <a:rPr lang="en-US" sz="2000" i="1" dirty="0" smtClean="0">
                <a:latin typeface="Times New Roman" pitchFamily="18" charset="0"/>
                <a:cs typeface="Times New Roman" pitchFamily="18" charset="0"/>
                <a:sym typeface="Symbol"/>
              </a:rPr>
              <a:t></a:t>
            </a:r>
            <a:r>
              <a:rPr lang="en-US" sz="2000" i="1" baseline="-25000" dirty="0" smtClean="0">
                <a:latin typeface="Times New Roman" pitchFamily="18" charset="0"/>
                <a:cs typeface="Times New Roman" pitchFamily="18" charset="0"/>
                <a:sym typeface="Symbol"/>
              </a:rPr>
              <a:t>0</a:t>
            </a:r>
            <a:r>
              <a:rPr lang="en-US" sz="2000" dirty="0" smtClean="0">
                <a:sym typeface="Symbol"/>
              </a:rPr>
              <a:t> - </a:t>
            </a:r>
            <a:r>
              <a:rPr lang="en-US" sz="2000" b="1" dirty="0" smtClean="0"/>
              <a:t>convergence:</a:t>
            </a:r>
            <a:r>
              <a:rPr lang="en-US" sz="2000" dirty="0" smtClean="0"/>
              <a:t> gives rise to isotropic magnification</a:t>
            </a:r>
          </a:p>
          <a:p>
            <a:pPr marL="182880" indent="-182880"/>
            <a:r>
              <a:rPr lang="en-US" sz="2000" i="1" dirty="0" smtClean="0">
                <a:sym typeface="Symbol"/>
              </a:rPr>
              <a:t> </a:t>
            </a:r>
            <a:r>
              <a:rPr lang="en-US" sz="2000" dirty="0" smtClean="0">
                <a:sym typeface="Symbol"/>
              </a:rPr>
              <a:t>- </a:t>
            </a:r>
            <a:r>
              <a:rPr lang="en-US" sz="2000" b="1" dirty="0" smtClean="0"/>
              <a:t>shear:</a:t>
            </a:r>
            <a:r>
              <a:rPr lang="en-US" sz="2000" dirty="0" smtClean="0"/>
              <a:t> describes the </a:t>
            </a:r>
            <a:r>
              <a:rPr lang="en-US" sz="2000" dirty="0" err="1" smtClean="0"/>
              <a:t>quadrupole</a:t>
            </a:r>
            <a:r>
              <a:rPr lang="en-US" sz="2000" dirty="0" smtClean="0"/>
              <a:t> term of the perturbing potential</a:t>
            </a:r>
          </a:p>
          <a:p>
            <a:pPr marL="182880" indent="-182880">
              <a:spcBef>
                <a:spcPts val="1200"/>
              </a:spcBef>
            </a:pPr>
            <a:r>
              <a:rPr lang="en-US" sz="2000" dirty="0" smtClean="0"/>
              <a:t>The potential is then:</a:t>
            </a:r>
          </a:p>
          <a:p>
            <a:pPr marL="182880" indent="-182880">
              <a:spcBef>
                <a:spcPts val="1200"/>
              </a:spcBef>
            </a:pPr>
            <a:endParaRPr lang="en-US" sz="2000" dirty="0" smtClean="0"/>
          </a:p>
          <a:p>
            <a:pPr marL="182880" indent="-182880">
              <a:spcBef>
                <a:spcPts val="1200"/>
              </a:spcBef>
            </a:pPr>
            <a:endParaRPr lang="en-US" sz="2000" dirty="0" smtClean="0"/>
          </a:p>
          <a:p>
            <a:pPr marL="182880" indent="-182880">
              <a:spcBef>
                <a:spcPts val="1800"/>
              </a:spcBef>
            </a:pPr>
            <a:r>
              <a:rPr lang="en-US" sz="2000" b="1" dirty="0" smtClean="0"/>
              <a:t>Distortion matrix</a:t>
            </a:r>
            <a:r>
              <a:rPr lang="en-US" sz="2000" dirty="0" smtClean="0"/>
              <a:t> - </a:t>
            </a:r>
            <a:r>
              <a:rPr lang="en-US" sz="2000" dirty="0" err="1" smtClean="0"/>
              <a:t>Jacobian</a:t>
            </a:r>
            <a:r>
              <a:rPr lang="en-US" sz="2000" dirty="0" smtClean="0"/>
              <a:t> of the lens equation: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8001" y="1028701"/>
            <a:ext cx="7851648" cy="6949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25168" y="2438400"/>
            <a:ext cx="7266432" cy="64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4" cstate="print"/>
          <a:srcRect l="1040" t="82172" r="3639" b="2162"/>
          <a:stretch>
            <a:fillRect/>
          </a:stretch>
        </p:blipFill>
        <p:spPr bwMode="auto">
          <a:xfrm>
            <a:off x="381000" y="5112116"/>
            <a:ext cx="7544143" cy="2980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4" cstate="print"/>
          <a:srcRect l="25996" b="34599"/>
          <a:stretch>
            <a:fillRect/>
          </a:stretch>
        </p:blipFill>
        <p:spPr bwMode="auto">
          <a:xfrm>
            <a:off x="2677794" y="3810000"/>
            <a:ext cx="5856606" cy="12444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3795" y="5775887"/>
            <a:ext cx="4880610" cy="840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6" cstate="print"/>
          <a:srcRect l="4138" r="57103"/>
          <a:stretch>
            <a:fillRect/>
          </a:stretch>
        </p:blipFill>
        <p:spPr bwMode="auto">
          <a:xfrm>
            <a:off x="5275290" y="5808345"/>
            <a:ext cx="3640110" cy="7448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0"/>
            <a:ext cx="8763000" cy="533400"/>
          </a:xfrm>
        </p:spPr>
        <p:txBody>
          <a:bodyPr>
            <a:noAutofit/>
          </a:bodyPr>
          <a:lstStyle/>
          <a:p>
            <a:pPr algn="ctr"/>
            <a:r>
              <a:rPr lang="en-US" sz="3600" dirty="0" smtClean="0"/>
              <a:t>Mass reconstructions from weak </a:t>
            </a:r>
            <a:r>
              <a:rPr lang="en-US" sz="3600" dirty="0" err="1" smtClean="0"/>
              <a:t>lensing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457200"/>
            <a:ext cx="8686800" cy="3637919"/>
          </a:xfrm>
        </p:spPr>
        <p:txBody>
          <a:bodyPr wrap="square">
            <a:spAutoFit/>
          </a:bodyPr>
          <a:lstStyle/>
          <a:p>
            <a:pPr marL="182880" indent="-182880"/>
            <a:r>
              <a:rPr lang="en-US" sz="1800" b="1" u="sng" dirty="0" smtClean="0"/>
              <a:t>The Kaiser–Squires Inversion:</a:t>
            </a:r>
          </a:p>
          <a:p>
            <a:pPr marL="182880" indent="-182880"/>
            <a:r>
              <a:rPr lang="en-US" sz="1800" dirty="0" smtClean="0"/>
              <a:t>relation between shear </a:t>
            </a:r>
            <a:r>
              <a:rPr lang="en-US" sz="1800" i="1" dirty="0" smtClean="0">
                <a:latin typeface="Times New Roman" pitchFamily="18" charset="0"/>
                <a:cs typeface="Times New Roman" pitchFamily="18" charset="0"/>
              </a:rPr>
              <a:t>γ</a:t>
            </a:r>
            <a:r>
              <a:rPr lang="en-US" sz="1800" dirty="0" smtClean="0"/>
              <a:t> and convergence </a:t>
            </a:r>
            <a:r>
              <a:rPr lang="en-US" sz="1800" i="1" dirty="0" smtClean="0">
                <a:latin typeface="Times New Roman" pitchFamily="18" charset="0"/>
                <a:cs typeface="Times New Roman" pitchFamily="18" charset="0"/>
              </a:rPr>
              <a:t>κ</a:t>
            </a:r>
            <a:r>
              <a:rPr lang="en-US" sz="1800" dirty="0" smtClean="0"/>
              <a:t> in form of a convolution with the kernel </a:t>
            </a:r>
            <a:r>
              <a:rPr lang="en-US" sz="1800" i="1" dirty="0" smtClean="0">
                <a:latin typeface="Brush Script MT" pitchFamily="66" charset="0"/>
                <a:cs typeface="Times New Roman" pitchFamily="18" charset="0"/>
              </a:rPr>
              <a:t>D</a:t>
            </a:r>
            <a:r>
              <a:rPr lang="en-US" sz="1800" i="1" dirty="0" smtClean="0">
                <a:latin typeface="Brush Script MT" pitchFamily="66" charset="0"/>
              </a:rPr>
              <a:t> </a:t>
            </a:r>
            <a:r>
              <a:rPr lang="en-US" sz="1800" dirty="0" smtClean="0"/>
              <a:t>which describes the shear generated by a point mass:</a:t>
            </a:r>
          </a:p>
          <a:p>
            <a:pPr marL="182880" indent="-182880"/>
            <a:endParaRPr lang="en-US" sz="1800" dirty="0" smtClean="0"/>
          </a:p>
          <a:p>
            <a:pPr marL="182880" indent="-182880">
              <a:buNone/>
            </a:pPr>
            <a:endParaRPr lang="en-US" sz="1800" dirty="0" smtClean="0"/>
          </a:p>
          <a:p>
            <a:pPr marL="182880" indent="-182880"/>
            <a:r>
              <a:rPr lang="en-US" sz="1800" dirty="0" smtClean="0"/>
              <a:t>in Fourier space this convolution</a:t>
            </a:r>
          </a:p>
          <a:p>
            <a:pPr marL="182880" indent="-182880">
              <a:buNone/>
            </a:pPr>
            <a:r>
              <a:rPr lang="en-US" sz="1800" dirty="0" smtClean="0"/>
              <a:t>		becomes a multiplication:</a:t>
            </a:r>
          </a:p>
          <a:p>
            <a:pPr marL="182880" indent="-182880"/>
            <a:r>
              <a:rPr lang="en-US" sz="1800" dirty="0" smtClean="0"/>
              <a:t>which can be inverted to yield:</a:t>
            </a:r>
          </a:p>
          <a:p>
            <a:pPr marL="182880" indent="-182880"/>
            <a:r>
              <a:rPr lang="en-US" sz="1800" dirty="0" smtClean="0"/>
              <a:t>Fourier back-transformation then yields the surface mass density:</a:t>
            </a:r>
          </a:p>
          <a:p>
            <a:endParaRPr lang="en-US" sz="1800" dirty="0" smtClean="0"/>
          </a:p>
          <a:p>
            <a:endParaRPr lang="en-US" sz="1800" dirty="0" smtClean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1010" y="1371600"/>
            <a:ext cx="3806190" cy="617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01490" y="1371600"/>
            <a:ext cx="423291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86200" y="2133600"/>
            <a:ext cx="3843147" cy="4107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6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42588" y="2667000"/>
            <a:ext cx="3906012" cy="377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7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91490" y="3352800"/>
            <a:ext cx="4232910" cy="6515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8" name="Picture 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724400" y="3352800"/>
            <a:ext cx="3657600" cy="6324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6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273552" y="4038595"/>
            <a:ext cx="3432048" cy="2761488"/>
          </a:xfrm>
          <a:prstGeom prst="rect">
            <a:avLst/>
          </a:prstGeom>
          <a:noFill/>
        </p:spPr>
      </p:pic>
      <p:sp>
        <p:nvSpPr>
          <p:cNvPr id="17" name="TextBox 16"/>
          <p:cNvSpPr txBox="1"/>
          <p:nvPr/>
        </p:nvSpPr>
        <p:spPr>
          <a:xfrm>
            <a:off x="533400" y="6412468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projected mass and shear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01752" y="0"/>
            <a:ext cx="8534400" cy="606552"/>
          </a:xfrm>
        </p:spPr>
        <p:txBody>
          <a:bodyPr>
            <a:normAutofit fontScale="90000"/>
          </a:bodyPr>
          <a:lstStyle/>
          <a:p>
            <a:pPr algn="ctr"/>
            <a:r>
              <a:rPr lang="x-none" sz="4000" smtClean="0"/>
              <a:t>D</a:t>
            </a:r>
            <a:r>
              <a:rPr lang="en-US" sz="4000" dirty="0" err="1" smtClean="0"/>
              <a:t>etec</a:t>
            </a:r>
            <a:r>
              <a:rPr lang="x-none" sz="4000" smtClean="0"/>
              <a:t>tion </a:t>
            </a:r>
            <a:r>
              <a:rPr lang="x-none" sz="4000" dirty="0" smtClean="0"/>
              <a:t>of dark matter</a:t>
            </a:r>
            <a:endParaRPr lang="en-US" sz="4000" dirty="0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 cstate="print"/>
          <a:srcRect l="1716" t="4181" r="1716" b="22997"/>
          <a:stretch>
            <a:fillRect/>
          </a:stretch>
        </p:blipFill>
        <p:spPr bwMode="auto">
          <a:xfrm>
            <a:off x="762000" y="606053"/>
            <a:ext cx="8064037" cy="2495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Rectangle 7"/>
          <p:cNvSpPr/>
          <p:nvPr/>
        </p:nvSpPr>
        <p:spPr>
          <a:xfrm>
            <a:off x="1600200" y="3048000"/>
            <a:ext cx="6477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1E 0657-558 – “Bullet Cluster” (</a:t>
            </a:r>
            <a:r>
              <a:rPr lang="en-US" dirty="0" err="1" smtClean="0"/>
              <a:t>Clowe</a:t>
            </a:r>
            <a:r>
              <a:rPr lang="en-US" dirty="0" smtClean="0"/>
              <a:t> et al. 2004, </a:t>
            </a:r>
            <a:r>
              <a:rPr lang="en-US" dirty="0" err="1" smtClean="0"/>
              <a:t>ApJ</a:t>
            </a:r>
            <a:r>
              <a:rPr lang="en-US" dirty="0" smtClean="0"/>
              <a:t>, 604, 596)</a:t>
            </a:r>
            <a:endParaRPr lang="en-US" dirty="0"/>
          </a:p>
        </p:txBody>
      </p:sp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3458870"/>
            <a:ext cx="3089605" cy="29419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Rectangle 11"/>
          <p:cNvSpPr/>
          <p:nvPr/>
        </p:nvSpPr>
        <p:spPr>
          <a:xfrm>
            <a:off x="1524000" y="6412468"/>
            <a:ext cx="6096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A dark core in </a:t>
            </a:r>
            <a:r>
              <a:rPr lang="en-US" dirty="0" err="1" smtClean="0"/>
              <a:t>Abell</a:t>
            </a:r>
            <a:r>
              <a:rPr lang="en-US" dirty="0" smtClean="0"/>
              <a:t> 520 (</a:t>
            </a:r>
            <a:r>
              <a:rPr lang="en-US" dirty="0" err="1" smtClean="0"/>
              <a:t>Mahdavi</a:t>
            </a:r>
            <a:r>
              <a:rPr lang="en-US" dirty="0" smtClean="0"/>
              <a:t> et al. 2007, </a:t>
            </a:r>
            <a:r>
              <a:rPr lang="en-US" dirty="0" err="1" smtClean="0"/>
              <a:t>ApJ</a:t>
            </a:r>
            <a:r>
              <a:rPr lang="en-US" dirty="0" smtClean="0"/>
              <a:t>, 668, 806)</a:t>
            </a:r>
            <a:endParaRPr lang="en-US" dirty="0"/>
          </a:p>
        </p:txBody>
      </p:sp>
      <p:pic>
        <p:nvPicPr>
          <p:cNvPr id="14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57600" y="3443859"/>
            <a:ext cx="2550795" cy="29569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84417" y="3429000"/>
            <a:ext cx="2530983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52400" y="3749457"/>
            <a:ext cx="4419600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2880" lvl="0" indent="-182880">
              <a:spcBef>
                <a:spcPct val="20000"/>
              </a:spcBef>
              <a:buClr>
                <a:srgbClr val="0BD0D9"/>
              </a:buClr>
              <a:buSzPct val="95000"/>
              <a:buFont typeface="Wingdings 2"/>
              <a:buChar char=""/>
            </a:pPr>
            <a:r>
              <a:rPr lang="en-US" sz="2000" i="1" dirty="0" smtClean="0">
                <a:solidFill>
                  <a:prstClr val="black"/>
                </a:solidFill>
                <a:sym typeface="Symbol"/>
              </a:rPr>
              <a:t></a:t>
            </a:r>
            <a:r>
              <a:rPr lang="en-US" sz="2000" baseline="-25000" dirty="0" err="1" smtClean="0">
                <a:solidFill>
                  <a:prstClr val="black"/>
                </a:solidFill>
                <a:sym typeface="Symbol"/>
              </a:rPr>
              <a:t>geom</a:t>
            </a:r>
            <a:r>
              <a:rPr lang="en-US" sz="2000" baseline="-25000" dirty="0" smtClean="0">
                <a:solidFill>
                  <a:prstClr val="black"/>
                </a:solidFill>
                <a:sym typeface="Symbol"/>
              </a:rPr>
              <a:t> </a:t>
            </a:r>
            <a:r>
              <a:rPr lang="en-US" sz="2000" dirty="0" smtClean="0">
                <a:solidFill>
                  <a:prstClr val="black"/>
                </a:solidFill>
                <a:sym typeface="Symbol"/>
              </a:rPr>
              <a:t>- </a:t>
            </a:r>
            <a:r>
              <a:rPr lang="en-US" sz="2000" dirty="0" smtClean="0">
                <a:solidFill>
                  <a:prstClr val="black"/>
                </a:solidFill>
              </a:rPr>
              <a:t>extra path length between observer and source</a:t>
            </a:r>
          </a:p>
          <a:p>
            <a:pPr marL="182880" lvl="0" indent="-182880">
              <a:spcBef>
                <a:spcPct val="20000"/>
              </a:spcBef>
              <a:buClr>
                <a:srgbClr val="0BD0D9"/>
              </a:buClr>
              <a:buSzPct val="95000"/>
              <a:buFont typeface="Wingdings 2"/>
              <a:buChar char=""/>
            </a:pPr>
            <a:r>
              <a:rPr lang="en-US" sz="2000" i="1" dirty="0" smtClean="0">
                <a:solidFill>
                  <a:prstClr val="black"/>
                </a:solidFill>
                <a:sym typeface="Symbol"/>
              </a:rPr>
              <a:t></a:t>
            </a:r>
            <a:r>
              <a:rPr lang="en-US" sz="2000" baseline="-25000" dirty="0" err="1" smtClean="0">
                <a:solidFill>
                  <a:prstClr val="black"/>
                </a:solidFill>
                <a:sym typeface="Symbol"/>
              </a:rPr>
              <a:t>grav</a:t>
            </a:r>
            <a:r>
              <a:rPr lang="en-US" sz="2000" baseline="-25000" dirty="0" smtClean="0">
                <a:solidFill>
                  <a:prstClr val="black"/>
                </a:solidFill>
                <a:sym typeface="Symbol"/>
              </a:rPr>
              <a:t> </a:t>
            </a:r>
            <a:r>
              <a:rPr lang="en-US" sz="2000" dirty="0" smtClean="0">
                <a:solidFill>
                  <a:prstClr val="black"/>
                </a:solidFill>
                <a:sym typeface="Symbol"/>
              </a:rPr>
              <a:t>- </a:t>
            </a:r>
            <a:r>
              <a:rPr lang="en-US" sz="2000" dirty="0" smtClean="0">
                <a:solidFill>
                  <a:prstClr val="black"/>
                </a:solidFill>
              </a:rPr>
              <a:t>retardation due to gravitational potential (Shapiro delay)</a:t>
            </a:r>
            <a:endParaRPr lang="en-US" sz="2000" i="1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  <a:sym typeface="Symbol"/>
            </a:endParaRPr>
          </a:p>
          <a:p>
            <a:pPr marL="182880" lvl="0" indent="-182880">
              <a:spcBef>
                <a:spcPct val="20000"/>
              </a:spcBef>
              <a:buClr>
                <a:srgbClr val="0BD0D9"/>
              </a:buClr>
              <a:buSzPct val="95000"/>
              <a:buFont typeface="Wingdings 2"/>
              <a:buChar char=""/>
            </a:pPr>
            <a:r>
              <a:rPr lang="en-US" sz="2000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 </a:t>
            </a:r>
            <a:r>
              <a:rPr lang="en-US" sz="2000" dirty="0" smtClean="0">
                <a:solidFill>
                  <a:prstClr val="black"/>
                </a:solidFill>
              </a:rPr>
              <a:t>depends on the value of the Hubble constant</a:t>
            </a:r>
            <a:endParaRPr lang="en-US" sz="2000" dirty="0" smtClean="0"/>
          </a:p>
          <a:p>
            <a:pPr marL="182880" lvl="0" indent="-182880">
              <a:spcBef>
                <a:spcPct val="20000"/>
              </a:spcBef>
              <a:buClr>
                <a:srgbClr val="0BD0D9"/>
              </a:buClr>
              <a:buSzPct val="95000"/>
              <a:buFont typeface="Wingdings 2"/>
              <a:buChar char=""/>
            </a:pPr>
            <a:r>
              <a:rPr lang="en-US" sz="2000" dirty="0" smtClean="0"/>
              <a:t>the lens equation:</a:t>
            </a:r>
          </a:p>
          <a:p>
            <a:pPr marL="182880" lvl="0" indent="-182880">
              <a:spcBef>
                <a:spcPct val="20000"/>
              </a:spcBef>
              <a:buClr>
                <a:srgbClr val="0BD0D9"/>
              </a:buClr>
              <a:buSzPct val="95000"/>
              <a:buFont typeface="Wingdings 2"/>
              <a:buChar char=""/>
            </a:pPr>
            <a:r>
              <a:rPr lang="en-US" sz="2000" dirty="0" smtClean="0"/>
              <a:t>images appear at locations that correspond to </a:t>
            </a:r>
            <a:r>
              <a:rPr lang="en-US" sz="2000" dirty="0" err="1" smtClean="0"/>
              <a:t>extrema</a:t>
            </a:r>
            <a:r>
              <a:rPr lang="en-US" sz="2000" dirty="0" smtClean="0"/>
              <a:t> in </a:t>
            </a:r>
            <a:r>
              <a:rPr lang="en-US" sz="2000" i="1" dirty="0" smtClean="0">
                <a:latin typeface="Times New Roman" pitchFamily="18" charset="0"/>
                <a:cs typeface="Times New Roman" pitchFamily="18" charset="0"/>
                <a:sym typeface="Symbol"/>
              </a:rPr>
              <a:t>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5635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Fermat potential and time delay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762000"/>
            <a:ext cx="8839200" cy="3170099"/>
          </a:xfrm>
        </p:spPr>
        <p:txBody>
          <a:bodyPr wrap="square">
            <a:spAutoFit/>
          </a:bodyPr>
          <a:lstStyle/>
          <a:p>
            <a:pPr marL="182880" indent="-182880"/>
            <a:r>
              <a:rPr lang="en-US" sz="2000" b="1" dirty="0" smtClean="0"/>
              <a:t>Fermat potential </a:t>
            </a:r>
            <a:r>
              <a:rPr lang="en-US" sz="2000" dirty="0" smtClean="0"/>
              <a:t>is a function of the form:</a:t>
            </a:r>
          </a:p>
          <a:p>
            <a:pPr marL="182880" indent="-182880"/>
            <a:r>
              <a:rPr lang="en-US" sz="2000" dirty="0" smtClean="0"/>
              <a:t>physical meaning: it is, up to an affine transformation, the </a:t>
            </a:r>
            <a:r>
              <a:rPr lang="en-US" sz="2000" b="1" dirty="0" smtClean="0"/>
              <a:t>light travel time</a:t>
            </a:r>
            <a:r>
              <a:rPr lang="en-US" sz="2000" dirty="0" smtClean="0"/>
              <a:t> along a ray starting at position   , traversing the lens plane at position    and arriving at the observer</a:t>
            </a:r>
          </a:p>
          <a:p>
            <a:pPr marL="182880" indent="-182880"/>
            <a:r>
              <a:rPr lang="en-US" sz="2000" b="1" dirty="0" smtClean="0"/>
              <a:t>Fermat principle:</a:t>
            </a:r>
            <a:r>
              <a:rPr lang="en-US" sz="2000" dirty="0" smtClean="0"/>
              <a:t> the physical light rays are those for which the light travel time is stationary </a:t>
            </a:r>
            <a:endParaRPr lang="en-US" sz="2000" b="1" dirty="0" smtClean="0"/>
          </a:p>
          <a:p>
            <a:pPr marL="182880" indent="-182880"/>
            <a:r>
              <a:rPr lang="en-US" sz="2000" dirty="0" smtClean="0"/>
              <a:t>physical </a:t>
            </a:r>
            <a:r>
              <a:rPr lang="en-US" sz="2000" b="1" dirty="0" smtClean="0"/>
              <a:t>time delay function</a:t>
            </a:r>
            <a:r>
              <a:rPr lang="en-US" sz="2000" dirty="0" smtClean="0"/>
              <a:t> for gravitationally </a:t>
            </a:r>
            <a:r>
              <a:rPr lang="en-US" sz="2000" dirty="0" err="1" smtClean="0"/>
              <a:t>lensed</a:t>
            </a:r>
            <a:r>
              <a:rPr lang="en-US" sz="2000" dirty="0" smtClean="0"/>
              <a:t> images:</a:t>
            </a:r>
          </a:p>
          <a:p>
            <a:pPr marL="182880" indent="-182880"/>
            <a:endParaRPr lang="en-US" sz="2000" b="1" dirty="0" smtClean="0"/>
          </a:p>
          <a:p>
            <a:pPr marL="182880" indent="-182880"/>
            <a:endParaRPr lang="en-US" sz="2000" b="1" dirty="0" smtClean="0"/>
          </a:p>
        </p:txBody>
      </p:sp>
      <p:pic>
        <p:nvPicPr>
          <p:cNvPr id="2375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16980" y="685800"/>
            <a:ext cx="1760220" cy="5257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757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57800" y="762000"/>
            <a:ext cx="988695" cy="377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6" name="Object 5"/>
          <p:cNvGraphicFramePr>
            <a:graphicFrameLocks noChangeAspect="1"/>
          </p:cNvGraphicFramePr>
          <p:nvPr/>
        </p:nvGraphicFramePr>
        <p:xfrm>
          <a:off x="2438400" y="5757863"/>
          <a:ext cx="1485900" cy="457200"/>
        </p:xfrm>
        <a:graphic>
          <a:graphicData uri="http://schemas.openxmlformats.org/presentationml/2006/ole">
            <p:oleObj spid="_x0000_s131074" name="Equation" r:id="rId5" imgW="1485720" imgH="457200" progId="Equation.DSMT4">
              <p:embed/>
            </p:oleObj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/>
        </p:nvGraphicFramePr>
        <p:xfrm>
          <a:off x="3733800" y="1447800"/>
          <a:ext cx="215900" cy="355600"/>
        </p:xfrm>
        <a:graphic>
          <a:graphicData uri="http://schemas.openxmlformats.org/presentationml/2006/ole">
            <p:oleObj spid="_x0000_s131075" name="Equation" r:id="rId6" imgW="215640" imgH="355320" progId="Equation.DSMT4">
              <p:embed/>
            </p:oleObj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/>
        </p:nvGraphicFramePr>
        <p:xfrm>
          <a:off x="7924800" y="1447800"/>
          <a:ext cx="203200" cy="304800"/>
        </p:xfrm>
        <a:graphic>
          <a:graphicData uri="http://schemas.openxmlformats.org/presentationml/2006/ole">
            <p:oleObj spid="_x0000_s131076" name="Equation" r:id="rId7" imgW="203040" imgH="304560" progId="Equation.DSMT4">
              <p:embed/>
            </p:oleObj>
          </a:graphicData>
        </a:graphic>
      </p:graphicFrame>
      <p:pic>
        <p:nvPicPr>
          <p:cNvPr id="310277" name="Picture 5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40741" y="3200400"/>
            <a:ext cx="6112459" cy="6625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 descr="small-large-h0-malte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648200" y="4114800"/>
            <a:ext cx="4381500" cy="25938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458200" cy="1143000"/>
          </a:xfrm>
        </p:spPr>
        <p:txBody>
          <a:bodyPr>
            <a:normAutofit fontScale="90000"/>
          </a:bodyPr>
          <a:lstStyle/>
          <a:p>
            <a:r>
              <a:rPr lang="en-US" sz="4000" dirty="0" smtClean="0"/>
              <a:t>Measuring time delays by cross-correlation between the light curves of images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416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305" y="1640815"/>
            <a:ext cx="8986495" cy="49123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76200"/>
            <a:ext cx="8534400" cy="7620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Determining</a:t>
            </a:r>
            <a:r>
              <a:rPr lang="sr-Cyrl-CS" sz="4000" dirty="0" smtClean="0"/>
              <a:t> </a:t>
            </a:r>
            <a:r>
              <a:rPr lang="en-US" sz="4000" i="1" dirty="0" smtClean="0"/>
              <a:t>H</a:t>
            </a:r>
            <a:r>
              <a:rPr lang="en-US" sz="4000" i="1" baseline="-25000" dirty="0" smtClean="0"/>
              <a:t>0</a:t>
            </a:r>
            <a:r>
              <a:rPr lang="en-US" sz="4000" dirty="0" smtClean="0"/>
              <a:t> from </a:t>
            </a:r>
            <a:r>
              <a:rPr lang="en-US" sz="4000" dirty="0" err="1" smtClean="0"/>
              <a:t>lensing</a:t>
            </a:r>
            <a:r>
              <a:rPr lang="en-US" sz="4000" dirty="0" smtClean="0"/>
              <a:t> time delays</a:t>
            </a:r>
            <a:endParaRPr lang="en-US" sz="4000" dirty="0"/>
          </a:p>
        </p:txBody>
      </p:sp>
      <p:pic>
        <p:nvPicPr>
          <p:cNvPr id="5" name="Content Placeholder 3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tx1">
                <a:tint val="45000"/>
                <a:satMod val="400000"/>
              </a:schemeClr>
            </a:duotone>
            <a:lum bright="-100000" contrast="-100000"/>
          </a:blip>
          <a:stretch>
            <a:fillRect/>
          </a:stretch>
        </p:blipFill>
        <p:spPr bwMode="auto">
          <a:xfrm>
            <a:off x="3909060" y="1020317"/>
            <a:ext cx="5082540" cy="4861560"/>
          </a:xfrm>
          <a:prstGeom prst="rect">
            <a:avLst/>
          </a:prstGeom>
          <a:solidFill>
            <a:srgbClr val="FFFF00">
              <a:alpha val="0"/>
            </a:srgbClr>
          </a:solidFill>
          <a:ln>
            <a:noFill/>
          </a:ln>
        </p:spPr>
      </p:pic>
      <p:pic>
        <p:nvPicPr>
          <p:cNvPr id="9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00000" contrast="-100000"/>
          </a:blip>
          <a:srcRect r="49315"/>
          <a:stretch>
            <a:fillRect/>
          </a:stretch>
        </p:blipFill>
        <p:spPr bwMode="auto">
          <a:xfrm>
            <a:off x="76200" y="1143000"/>
            <a:ext cx="3552448" cy="4277868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angle 5"/>
          <p:cNvSpPr/>
          <p:nvPr/>
        </p:nvSpPr>
        <p:spPr>
          <a:xfrm>
            <a:off x="304800" y="6031468"/>
            <a:ext cx="475065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/>
              <a:t>Schechter, 2005, IAU Symposium 225, 281</a:t>
            </a:r>
            <a:endParaRPr lang="en-US" sz="20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531" y="4928997"/>
            <a:ext cx="5276469" cy="1395603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19" name="Picture 18" descr="mitchell_f7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59527" y="2532507"/>
            <a:ext cx="3784473" cy="3944493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5943600" y="6443246"/>
            <a:ext cx="2971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Mitchell et al. 2005</a:t>
            </a:r>
            <a:r>
              <a:rPr lang="en-US" sz="1600" i="1" dirty="0" smtClean="0"/>
              <a:t>, </a:t>
            </a:r>
            <a:r>
              <a:rPr lang="en-US" sz="1600" i="1" dirty="0" err="1" smtClean="0"/>
              <a:t>ApJ</a:t>
            </a:r>
            <a:r>
              <a:rPr lang="en-US" sz="1600" dirty="0" smtClean="0"/>
              <a:t>, 622, 81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04800" y="0"/>
            <a:ext cx="8534400" cy="6096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Optical depth and statistics of strong lenses</a:t>
            </a:r>
            <a:endParaRPr lang="en-US" sz="3600" dirty="0"/>
          </a:p>
        </p:txBody>
      </p:sp>
      <p:sp>
        <p:nvSpPr>
          <p:cNvPr id="10" name="Rectangle 9"/>
          <p:cNvSpPr/>
          <p:nvPr/>
        </p:nvSpPr>
        <p:spPr>
          <a:xfrm>
            <a:off x="228600" y="762000"/>
            <a:ext cx="8763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2880" lvl="0" indent="-182880">
              <a:buClr>
                <a:srgbClr val="0BD0D9"/>
              </a:buClr>
              <a:buSzPct val="95000"/>
              <a:buFont typeface="Wingdings 2"/>
              <a:buChar char=""/>
            </a:pPr>
            <a:r>
              <a:rPr lang="en-US" sz="2000" b="1" dirty="0" smtClean="0">
                <a:solidFill>
                  <a:prstClr val="black"/>
                </a:solidFill>
              </a:rPr>
              <a:t>optical depth</a:t>
            </a:r>
            <a:r>
              <a:rPr lang="en-US" sz="2000" dirty="0" smtClean="0">
                <a:solidFill>
                  <a:prstClr val="black"/>
                </a:solidFill>
              </a:rPr>
              <a:t> (chance of seeing a </a:t>
            </a:r>
            <a:r>
              <a:rPr lang="en-US" sz="2000" dirty="0" err="1" smtClean="0">
                <a:solidFill>
                  <a:prstClr val="black"/>
                </a:solidFill>
              </a:rPr>
              <a:t>lensing</a:t>
            </a:r>
            <a:r>
              <a:rPr lang="en-US" sz="2000" dirty="0" smtClean="0">
                <a:solidFill>
                  <a:prstClr val="black"/>
                </a:solidFill>
              </a:rPr>
              <a:t> effect): probability that at any instant of time a source is covered by the Einstein ring of a deflector</a:t>
            </a:r>
          </a:p>
          <a:p>
            <a:pPr marL="182880" indent="-182880">
              <a:buClr>
                <a:srgbClr val="0BD0D9"/>
              </a:buClr>
              <a:buSzPct val="95000"/>
              <a:buFont typeface="Wingdings 2"/>
              <a:buChar char=""/>
            </a:pPr>
            <a:r>
              <a:rPr lang="en-US" sz="2000" dirty="0" smtClean="0"/>
              <a:t>Optical depth for strong </a:t>
            </a:r>
            <a:r>
              <a:rPr lang="en-US" sz="2000" dirty="0" err="1" smtClean="0"/>
              <a:t>lensing</a:t>
            </a:r>
            <a:r>
              <a:rPr lang="en-US" sz="2000" dirty="0" smtClean="0"/>
              <a:t> (Mitchell et al. 2005, </a:t>
            </a:r>
            <a:r>
              <a:rPr lang="en-US" sz="2000" i="1" dirty="0" err="1" smtClean="0"/>
              <a:t>ApJ</a:t>
            </a:r>
            <a:r>
              <a:rPr lang="en-US" sz="2000" dirty="0" smtClean="0"/>
              <a:t>, 622, 81):</a:t>
            </a:r>
          </a:p>
        </p:txBody>
      </p:sp>
      <p:graphicFrame>
        <p:nvGraphicFramePr>
          <p:cNvPr id="110594" name="Object 2"/>
          <p:cNvGraphicFramePr>
            <a:graphicFrameLocks noChangeAspect="1"/>
          </p:cNvGraphicFramePr>
          <p:nvPr/>
        </p:nvGraphicFramePr>
        <p:xfrm>
          <a:off x="477838" y="1768475"/>
          <a:ext cx="7523162" cy="822325"/>
        </p:xfrm>
        <a:graphic>
          <a:graphicData uri="http://schemas.openxmlformats.org/presentationml/2006/ole">
            <p:oleObj spid="_x0000_s132098" name="Equation" r:id="rId5" imgW="6273720" imgH="685800" progId="Equation.DSMT4">
              <p:embed/>
            </p:oleObj>
          </a:graphicData>
        </a:graphic>
      </p:graphicFrame>
      <p:sp>
        <p:nvSpPr>
          <p:cNvPr id="11" name="Rectangle 10"/>
          <p:cNvSpPr/>
          <p:nvPr/>
        </p:nvSpPr>
        <p:spPr>
          <a:xfrm>
            <a:off x="381000" y="2641937"/>
            <a:ext cx="50292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2000" dirty="0" smtClean="0">
                <a:cs typeface="Times New Roman" pitchFamily="18" charset="0"/>
              </a:rPr>
              <a:t>φ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l-GR" sz="2000" i="1" dirty="0" smtClean="0">
                <a:latin typeface="Times New Roman" pitchFamily="18" charset="0"/>
                <a:cs typeface="Times New Roman" pitchFamily="18" charset="0"/>
              </a:rPr>
              <a:t>ϭ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US" sz="20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smtClean="0"/>
              <a:t>- velocity function, </a:t>
            </a:r>
            <a:r>
              <a:rPr lang="en-US" sz="2000" i="1" dirty="0" smtClean="0"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2000" dirty="0" smtClean="0"/>
              <a:t> - cross section for multiple imaging, </a:t>
            </a:r>
            <a:r>
              <a:rPr lang="en-US" sz="2000" i="1" dirty="0" smtClean="0"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sz="2000" dirty="0" smtClean="0"/>
              <a:t> - magnification bias,</a:t>
            </a:r>
          </a:p>
          <a:p>
            <a:r>
              <a:rPr lang="en-US" sz="2000" i="1" dirty="0" err="1" smtClean="0">
                <a:latin typeface="Times New Roman" pitchFamily="18" charset="0"/>
                <a:cs typeface="Times New Roman" pitchFamily="18" charset="0"/>
              </a:rPr>
              <a:t>dV</a:t>
            </a:r>
            <a:r>
              <a:rPr lang="en-US" sz="2000" dirty="0" smtClean="0"/>
              <a:t> - differential </a:t>
            </a:r>
            <a:r>
              <a:rPr lang="en-US" sz="2000" dirty="0" err="1" smtClean="0"/>
              <a:t>comoving</a:t>
            </a:r>
            <a:r>
              <a:rPr lang="en-US" sz="2000" dirty="0" smtClean="0"/>
              <a:t> volume element</a:t>
            </a:r>
            <a:endParaRPr lang="en-US" sz="2000" dirty="0"/>
          </a:p>
        </p:txBody>
      </p:sp>
      <p:sp>
        <p:nvSpPr>
          <p:cNvPr id="12" name="Rectangle 11"/>
          <p:cNvSpPr/>
          <p:nvPr/>
        </p:nvSpPr>
        <p:spPr>
          <a:xfrm>
            <a:off x="228600" y="3864114"/>
            <a:ext cx="51816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2880" lvl="0" indent="-182880">
              <a:buClr>
                <a:srgbClr val="0BD0D9"/>
              </a:buClr>
              <a:buSzPct val="95000"/>
              <a:buFont typeface="Wingdings 2"/>
              <a:buChar char=""/>
            </a:pPr>
            <a:r>
              <a:rPr lang="en-US" sz="2000" dirty="0" smtClean="0">
                <a:solidFill>
                  <a:prstClr val="black"/>
                </a:solidFill>
              </a:rPr>
              <a:t>first results not in agreement with other cosmological tests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138" name="Picture 2"/>
          <p:cNvPicPr>
            <a:picLocks noChangeAspect="1" noChangeArrowheads="1"/>
          </p:cNvPicPr>
          <p:nvPr/>
        </p:nvPicPr>
        <p:blipFill>
          <a:blip r:embed="rId2" cstate="print"/>
          <a:srcRect l="21714" r="21714" b="23836"/>
          <a:stretch>
            <a:fillRect/>
          </a:stretch>
        </p:blipFill>
        <p:spPr bwMode="auto">
          <a:xfrm>
            <a:off x="150799" y="1274480"/>
            <a:ext cx="3583001" cy="4669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152400" y="5842337"/>
            <a:ext cx="4038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1</a:t>
            </a:r>
            <a:r>
              <a:rPr lang="el-GR" sz="2000" dirty="0" smtClean="0"/>
              <a:t>σ</a:t>
            </a:r>
            <a:r>
              <a:rPr lang="en-US" sz="2000" dirty="0" smtClean="0"/>
              <a:t> and 2</a:t>
            </a:r>
            <a:r>
              <a:rPr lang="el-GR" sz="2000" dirty="0" smtClean="0"/>
              <a:t>σ</a:t>
            </a:r>
            <a:r>
              <a:rPr lang="en-US" sz="2000" dirty="0" smtClean="0"/>
              <a:t> confidence regions for </a:t>
            </a:r>
            <a:r>
              <a:rPr lang="el-GR" sz="2000" dirty="0" smtClean="0"/>
              <a:t>Ω</a:t>
            </a:r>
            <a:r>
              <a:rPr lang="en-US" sz="2000" baseline="-25000" dirty="0" smtClean="0"/>
              <a:t>M</a:t>
            </a:r>
            <a:r>
              <a:rPr lang="en-US" sz="2000" dirty="0" smtClean="0"/>
              <a:t> and </a:t>
            </a:r>
            <a:r>
              <a:rPr lang="el-GR" sz="2000" dirty="0" smtClean="0"/>
              <a:t>Ω</a:t>
            </a:r>
            <a:r>
              <a:rPr lang="el-GR" sz="2000" baseline="-25000" dirty="0" smtClean="0"/>
              <a:t>Λ</a:t>
            </a:r>
            <a:r>
              <a:rPr lang="en-US" sz="2000" dirty="0" smtClean="0"/>
              <a:t> for the non-flat models with a cosmological constant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 l="20034" r="19625" b="18244"/>
          <a:stretch>
            <a:fillRect/>
          </a:stretch>
        </p:blipFill>
        <p:spPr bwMode="auto">
          <a:xfrm>
            <a:off x="3998419" y="1319847"/>
            <a:ext cx="4993181" cy="46999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534400" cy="563562"/>
          </a:xfrm>
        </p:spPr>
        <p:txBody>
          <a:bodyPr>
            <a:noAutofit/>
          </a:bodyPr>
          <a:lstStyle/>
          <a:p>
            <a:r>
              <a:rPr lang="en-US" sz="4000" dirty="0" smtClean="0"/>
              <a:t>Constraints on cosmological parameters</a:t>
            </a:r>
            <a:endParaRPr lang="en-US" sz="4000" dirty="0"/>
          </a:p>
        </p:txBody>
      </p:sp>
      <p:sp>
        <p:nvSpPr>
          <p:cNvPr id="9" name="TextBox 8"/>
          <p:cNvSpPr txBox="1"/>
          <p:nvPr/>
        </p:nvSpPr>
        <p:spPr>
          <a:xfrm>
            <a:off x="4419600" y="5997714"/>
            <a:ext cx="4648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1</a:t>
            </a:r>
            <a:r>
              <a:rPr lang="el-GR" sz="2000" dirty="0" smtClean="0"/>
              <a:t>σ</a:t>
            </a:r>
            <a:r>
              <a:rPr lang="en-US" sz="2000" dirty="0" smtClean="0"/>
              <a:t> and 2</a:t>
            </a:r>
            <a:r>
              <a:rPr lang="el-GR" sz="2000" dirty="0" smtClean="0"/>
              <a:t>σ</a:t>
            </a:r>
            <a:r>
              <a:rPr lang="en-US" sz="2000" dirty="0" smtClean="0"/>
              <a:t> confidence regions for </a:t>
            </a:r>
            <a:r>
              <a:rPr lang="el-GR" sz="2000" dirty="0" smtClean="0"/>
              <a:t>Ω</a:t>
            </a:r>
            <a:r>
              <a:rPr lang="en-US" sz="2000" baseline="-25000" dirty="0" smtClean="0"/>
              <a:t>M</a:t>
            </a:r>
            <a:r>
              <a:rPr lang="en-US" sz="2000" dirty="0" smtClean="0"/>
              <a:t> and </a:t>
            </a:r>
            <a:r>
              <a:rPr lang="en-US" sz="2000" i="1" dirty="0" smtClean="0"/>
              <a:t>w</a:t>
            </a:r>
            <a:r>
              <a:rPr lang="en-US" sz="2000" dirty="0" smtClean="0"/>
              <a:t> for the flat dark energy models</a:t>
            </a:r>
          </a:p>
        </p:txBody>
      </p:sp>
      <p:sp>
        <p:nvSpPr>
          <p:cNvPr id="10" name="Title 1"/>
          <p:cNvSpPr>
            <a:spLocks noGrp="1"/>
          </p:cNvSpPr>
          <p:nvPr>
            <p:ph idx="1"/>
          </p:nvPr>
        </p:nvSpPr>
        <p:spPr>
          <a:xfrm>
            <a:off x="152400" y="533400"/>
            <a:ext cx="8610600" cy="762000"/>
          </a:xfrm>
        </p:spPr>
        <p:txBody>
          <a:bodyPr>
            <a:noAutofit/>
          </a:bodyPr>
          <a:lstStyle/>
          <a:p>
            <a:pPr marL="182880" indent="-182880"/>
            <a:r>
              <a:rPr lang="en-US" sz="2000" dirty="0" smtClean="0"/>
              <a:t>New results from 2012 in agreement with other cosmological tests</a:t>
            </a:r>
          </a:p>
          <a:p>
            <a:pPr marL="182880" indent="-182880">
              <a:buNone/>
            </a:pPr>
            <a:r>
              <a:rPr lang="en-US" sz="2000" dirty="0" smtClean="0"/>
              <a:t>	(</a:t>
            </a:r>
            <a:r>
              <a:rPr lang="da-DK" sz="2000" dirty="0" smtClean="0"/>
              <a:t>Cao et al. 2012, </a:t>
            </a:r>
            <a:r>
              <a:rPr lang="da-DK" sz="2000" i="1" dirty="0" smtClean="0"/>
              <a:t>ApJ</a:t>
            </a:r>
            <a:r>
              <a:rPr lang="da-DK" sz="2000" dirty="0" smtClean="0"/>
              <a:t>, 755, 31; Oguri et al. 2012, </a:t>
            </a:r>
            <a:r>
              <a:rPr lang="da-DK" sz="2000" i="1" dirty="0" smtClean="0"/>
              <a:t>AJ</a:t>
            </a:r>
            <a:r>
              <a:rPr lang="da-DK" sz="2000" dirty="0" smtClean="0"/>
              <a:t>, 143 120</a:t>
            </a:r>
            <a:r>
              <a:rPr lang="en-US" sz="2000" dirty="0" smtClean="0"/>
              <a:t>)</a:t>
            </a:r>
            <a:endParaRPr lang="sr-Cyrl-CS" sz="20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76200"/>
            <a:ext cx="8229600" cy="838200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152465"/>
            <a:ext cx="8458200" cy="5767733"/>
          </a:xfrm>
        </p:spPr>
        <p:txBody>
          <a:bodyPr>
            <a:spAutoFit/>
          </a:bodyPr>
          <a:lstStyle/>
          <a:p>
            <a:r>
              <a:rPr lang="en-US" sz="2800" dirty="0" smtClean="0"/>
              <a:t>Gravitational lenses:</a:t>
            </a:r>
          </a:p>
          <a:p>
            <a:pPr lvl="1"/>
            <a:r>
              <a:rPr lang="x-none" dirty="0" smtClean="0"/>
              <a:t>b</a:t>
            </a:r>
            <a:r>
              <a:rPr lang="en-US" dirty="0" err="1" smtClean="0"/>
              <a:t>asic</a:t>
            </a:r>
            <a:r>
              <a:rPr lang="en-US" dirty="0" smtClean="0"/>
              <a:t> principles and </a:t>
            </a:r>
            <a:r>
              <a:rPr lang="x-none" smtClean="0"/>
              <a:t>t</a:t>
            </a:r>
            <a:r>
              <a:rPr lang="en-US" dirty="0" err="1" smtClean="0"/>
              <a:t>ypes</a:t>
            </a:r>
            <a:r>
              <a:rPr lang="en-US" dirty="0" smtClean="0"/>
              <a:t>:</a:t>
            </a:r>
          </a:p>
          <a:p>
            <a:pPr lvl="2"/>
            <a:r>
              <a:rPr lang="en-US" dirty="0" smtClean="0"/>
              <a:t>strong (macro and micro)-</a:t>
            </a:r>
            <a:r>
              <a:rPr lang="en-US" dirty="0" err="1" smtClean="0"/>
              <a:t>lensing</a:t>
            </a:r>
            <a:endParaRPr lang="en-US" dirty="0" smtClean="0"/>
          </a:p>
          <a:p>
            <a:pPr lvl="2"/>
            <a:r>
              <a:rPr lang="en-US" dirty="0" smtClean="0"/>
              <a:t>weak </a:t>
            </a:r>
            <a:r>
              <a:rPr lang="en-US" dirty="0" err="1" smtClean="0"/>
              <a:t>lensing</a:t>
            </a:r>
            <a:endParaRPr lang="en-US" dirty="0" smtClean="0"/>
          </a:p>
          <a:p>
            <a:pPr lvl="1"/>
            <a:r>
              <a:rPr lang="x-none" dirty="0" smtClean="0"/>
              <a:t>t</a:t>
            </a:r>
            <a:r>
              <a:rPr lang="en-US" dirty="0" err="1" smtClean="0"/>
              <a:t>heory</a:t>
            </a:r>
            <a:r>
              <a:rPr lang="x-none" dirty="0" smtClean="0"/>
              <a:t> and cosmological applications</a:t>
            </a:r>
          </a:p>
          <a:p>
            <a:r>
              <a:rPr lang="en-US" sz="2800" dirty="0" smtClean="0"/>
              <a:t>Our investigations:</a:t>
            </a:r>
            <a:endParaRPr lang="x-none" sz="2800" dirty="0" smtClean="0"/>
          </a:p>
          <a:p>
            <a:pPr lvl="1"/>
            <a:r>
              <a:rPr lang="x-none" smtClean="0"/>
              <a:t>gravitational lensing statistics</a:t>
            </a:r>
            <a:endParaRPr lang="en-US" dirty="0" smtClean="0"/>
          </a:p>
          <a:p>
            <a:pPr lvl="1"/>
            <a:r>
              <a:rPr lang="x-none" smtClean="0"/>
              <a:t>o</a:t>
            </a:r>
            <a:r>
              <a:rPr lang="en-US" dirty="0" err="1" smtClean="0"/>
              <a:t>ptical</a:t>
            </a:r>
            <a:r>
              <a:rPr lang="en-US" dirty="0" smtClean="0"/>
              <a:t> depth for cosmological distribution of gravitational </a:t>
            </a:r>
            <a:r>
              <a:rPr lang="en-US" dirty="0" err="1" smtClean="0"/>
              <a:t>microlenses</a:t>
            </a:r>
            <a:endParaRPr lang="x-none" dirty="0" smtClean="0"/>
          </a:p>
          <a:p>
            <a:pPr lvl="1"/>
            <a:r>
              <a:rPr lang="x-none" smtClean="0"/>
              <a:t>i</a:t>
            </a:r>
            <a:r>
              <a:rPr lang="en-US" dirty="0" err="1" smtClean="0"/>
              <a:t>nvestigation</a:t>
            </a:r>
            <a:r>
              <a:rPr lang="en-US" dirty="0" smtClean="0"/>
              <a:t> of physics and space-time geometry in vicinity of </a:t>
            </a:r>
            <a:r>
              <a:rPr lang="en-US" dirty="0" err="1" smtClean="0"/>
              <a:t>supermassive</a:t>
            </a:r>
            <a:r>
              <a:rPr lang="en-US" dirty="0" smtClean="0"/>
              <a:t> </a:t>
            </a:r>
            <a:r>
              <a:rPr lang="en-US" dirty="0" smtClean="0"/>
              <a:t>black holes </a:t>
            </a:r>
            <a:r>
              <a:rPr lang="en-US" dirty="0" smtClean="0"/>
              <a:t>(SMBHs) using gravitational </a:t>
            </a:r>
            <a:r>
              <a:rPr lang="en-US" dirty="0" err="1" smtClean="0"/>
              <a:t>microlensing</a:t>
            </a:r>
            <a:endParaRPr lang="en-US" dirty="0" smtClean="0"/>
          </a:p>
          <a:p>
            <a:r>
              <a:rPr lang="en-US" sz="2800" dirty="0" smtClean="0"/>
              <a:t>Conclusions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hs-2012-36-d-web_print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069080" y="1219200"/>
            <a:ext cx="5029200" cy="3995928"/>
          </a:xfrm>
        </p:spPr>
      </p:pic>
      <p:sp>
        <p:nvSpPr>
          <p:cNvPr id="5" name="TextBox 4"/>
          <p:cNvSpPr txBox="1"/>
          <p:nvPr/>
        </p:nvSpPr>
        <p:spPr>
          <a:xfrm>
            <a:off x="4343400" y="5334000"/>
            <a:ext cx="4800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MACS0647-JD, the most distant galaxy discovered in </a:t>
            </a:r>
            <a:r>
              <a:rPr lang="sr-Cyrl-CS" sz="2000" dirty="0" smtClean="0"/>
              <a:t>20</a:t>
            </a:r>
            <a:r>
              <a:rPr lang="en-US" sz="2000" dirty="0" smtClean="0"/>
              <a:t>12: the distance to the cluster is 5.6 billion </a:t>
            </a:r>
            <a:r>
              <a:rPr lang="en-US" sz="2000" dirty="0" err="1" smtClean="0"/>
              <a:t>ly</a:t>
            </a:r>
            <a:r>
              <a:rPr lang="en-US" sz="2000" dirty="0" smtClean="0"/>
              <a:t> (</a:t>
            </a:r>
            <a:r>
              <a:rPr lang="en-US" sz="2000" i="1" dirty="0" smtClean="0"/>
              <a:t>z</a:t>
            </a:r>
            <a:r>
              <a:rPr lang="en-US" sz="2000" dirty="0" smtClean="0"/>
              <a:t> = 0.591) and to the </a:t>
            </a:r>
            <a:r>
              <a:rPr lang="en-US" sz="2000" dirty="0" err="1" smtClean="0"/>
              <a:t>lensed</a:t>
            </a:r>
            <a:r>
              <a:rPr lang="en-US" sz="2000" dirty="0" smtClean="0"/>
              <a:t> galaxy is 13.3 billion </a:t>
            </a:r>
            <a:r>
              <a:rPr lang="en-US" sz="2000" dirty="0" err="1" smtClean="0"/>
              <a:t>ly</a:t>
            </a:r>
            <a:r>
              <a:rPr lang="en-US" sz="2000" dirty="0" smtClean="0"/>
              <a:t> (</a:t>
            </a:r>
            <a:r>
              <a:rPr lang="en-US" sz="2000" i="1" dirty="0" smtClean="0"/>
              <a:t>z</a:t>
            </a:r>
            <a:r>
              <a:rPr lang="en-US" sz="2000" dirty="0" smtClean="0"/>
              <a:t> = 10.7)</a:t>
            </a:r>
            <a:endParaRPr lang="sr-Cyrl-CS" sz="2000" dirty="0" smtClean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077200" cy="533400"/>
          </a:xfrm>
        </p:spPr>
        <p:txBody>
          <a:bodyPr>
            <a:noAutofit/>
          </a:bodyPr>
          <a:lstStyle/>
          <a:p>
            <a:pPr algn="ctr"/>
            <a:r>
              <a:rPr lang="en-US" sz="3600" dirty="0" smtClean="0"/>
              <a:t>Finding the most distant galaxies</a:t>
            </a:r>
            <a:endParaRPr lang="en-US" sz="3600" dirty="0"/>
          </a:p>
        </p:txBody>
      </p:sp>
      <p:pic>
        <p:nvPicPr>
          <p:cNvPr id="8" name="Content Placeholder 7" descr="print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1143" y="781878"/>
            <a:ext cx="4007457" cy="500932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6200" y="5766137"/>
            <a:ext cx="4038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C00000"/>
                </a:solidFill>
              </a:rPr>
              <a:t>Red arc and point</a:t>
            </a:r>
            <a:r>
              <a:rPr lang="x-none" sz="2000" smtClean="0">
                <a:solidFill>
                  <a:srgbClr val="C00000"/>
                </a:solidFill>
              </a:rPr>
              <a:t>:</a:t>
            </a:r>
            <a:r>
              <a:rPr lang="sr-Cyrl-CS" sz="2000" dirty="0" smtClean="0"/>
              <a:t> </a:t>
            </a:r>
            <a:r>
              <a:rPr lang="en-US" sz="2000" dirty="0" smtClean="0"/>
              <a:t>the most distant galaxy known until </a:t>
            </a:r>
            <a:r>
              <a:rPr lang="sr-Cyrl-CS" sz="2000" dirty="0" smtClean="0"/>
              <a:t>2004</a:t>
            </a:r>
            <a:r>
              <a:rPr lang="en-US" sz="2000" dirty="0" smtClean="0"/>
              <a:t>,</a:t>
            </a:r>
            <a:r>
              <a:rPr lang="sr-Cyrl-CS" sz="2000" dirty="0" smtClean="0"/>
              <a:t> </a:t>
            </a:r>
            <a:r>
              <a:rPr lang="en-US" sz="2000" dirty="0" smtClean="0"/>
              <a:t>located at</a:t>
            </a:r>
            <a:r>
              <a:rPr lang="sr-Cyrl-CS" sz="2000" dirty="0" smtClean="0"/>
              <a:t> </a:t>
            </a:r>
            <a:r>
              <a:rPr lang="en-US" sz="2000" i="1" dirty="0" smtClean="0">
                <a:latin typeface="Times New Roman" pitchFamily="18" charset="0"/>
                <a:cs typeface="Times New Roman" pitchFamily="18" charset="0"/>
              </a:rPr>
              <a:t>z~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7</a:t>
            </a:r>
            <a:r>
              <a:rPr lang="sr-Cyrl-C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(≈</a:t>
            </a:r>
            <a:r>
              <a:rPr lang="sr-Cyrl-CS" sz="2000" dirty="0" smtClean="0">
                <a:latin typeface="Times New Roman" pitchFamily="18" charset="0"/>
                <a:cs typeface="Times New Roman" pitchFamily="18" charset="0"/>
              </a:rPr>
              <a:t>13×10</a:t>
            </a:r>
            <a:r>
              <a:rPr lang="sr-Cyrl-CS" sz="2000" baseline="30000" dirty="0" smtClean="0">
                <a:latin typeface="Times New Roman" pitchFamily="18" charset="0"/>
                <a:cs typeface="Times New Roman" pitchFamily="18" charset="0"/>
              </a:rPr>
              <a:t>9</a:t>
            </a:r>
            <a:r>
              <a:rPr lang="sr-Cyrl-C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ly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)</a:t>
            </a:r>
            <a:endParaRPr lang="en-US" sz="2000" i="1" baseline="30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762000"/>
          </a:xfrm>
        </p:spPr>
        <p:txBody>
          <a:bodyPr>
            <a:noAutofit/>
          </a:bodyPr>
          <a:lstStyle/>
          <a:p>
            <a:pPr algn="ctr"/>
            <a:r>
              <a:rPr lang="en-US" sz="5400" dirty="0" smtClean="0"/>
              <a:t>Our results</a:t>
            </a:r>
            <a:endParaRPr lang="en-US" sz="5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676400"/>
            <a:ext cx="8610600" cy="3352800"/>
          </a:xfrm>
        </p:spPr>
        <p:txBody>
          <a:bodyPr>
            <a:normAutofit/>
          </a:bodyPr>
          <a:lstStyle/>
          <a:p>
            <a:pPr>
              <a:spcBef>
                <a:spcPts val="1200"/>
              </a:spcBef>
            </a:pPr>
            <a:r>
              <a:rPr lang="en-US" sz="2400" dirty="0" smtClean="0"/>
              <a:t>Gravitational </a:t>
            </a:r>
            <a:r>
              <a:rPr lang="en-US" sz="2400" dirty="0" err="1" smtClean="0"/>
              <a:t>lensing</a:t>
            </a:r>
            <a:r>
              <a:rPr lang="en-US" sz="2400" dirty="0" smtClean="0"/>
              <a:t> statistics</a:t>
            </a:r>
          </a:p>
          <a:p>
            <a:pPr>
              <a:spcBef>
                <a:spcPts val="1200"/>
              </a:spcBef>
            </a:pPr>
            <a:r>
              <a:rPr lang="en-US" sz="2400" dirty="0" smtClean="0"/>
              <a:t>Optical depth for cosmological distribution of gravitational </a:t>
            </a:r>
            <a:r>
              <a:rPr lang="en-US" sz="2400" dirty="0" err="1" smtClean="0"/>
              <a:t>microlenses</a:t>
            </a:r>
            <a:endParaRPr lang="en-US" sz="2400" dirty="0" smtClean="0"/>
          </a:p>
          <a:p>
            <a:pPr>
              <a:spcBef>
                <a:spcPts val="1200"/>
              </a:spcBef>
            </a:pPr>
            <a:r>
              <a:rPr lang="en-US" sz="2400" dirty="0" smtClean="0"/>
              <a:t>Investigation of physics and space-time geometry in vicinity of </a:t>
            </a:r>
            <a:r>
              <a:rPr lang="en-US" sz="2400" dirty="0" err="1" smtClean="0"/>
              <a:t>supermassive</a:t>
            </a:r>
            <a:r>
              <a:rPr lang="en-US" sz="2400" dirty="0" smtClean="0"/>
              <a:t> </a:t>
            </a:r>
            <a:r>
              <a:rPr lang="en-US" sz="2400" dirty="0" err="1" smtClean="0"/>
              <a:t>blackholes</a:t>
            </a:r>
            <a:r>
              <a:rPr lang="en-US" sz="2400" dirty="0" smtClean="0"/>
              <a:t> (SMBHs) using gravitational </a:t>
            </a:r>
            <a:r>
              <a:rPr lang="en-US" sz="2400" dirty="0" err="1" smtClean="0"/>
              <a:t>microlensing</a:t>
            </a:r>
            <a:endParaRPr lang="en-US" sz="2400" dirty="0" smtClean="0"/>
          </a:p>
          <a:p>
            <a:pPr>
              <a:spcBef>
                <a:spcPts val="1200"/>
              </a:spcBef>
            </a:pPr>
            <a:r>
              <a:rPr lang="en-US" sz="2400" dirty="0" err="1" smtClean="0"/>
              <a:t>Microlensing</a:t>
            </a:r>
            <a:r>
              <a:rPr lang="en-US" sz="2400" dirty="0" smtClean="0"/>
              <a:t> timescales</a:t>
            </a:r>
          </a:p>
          <a:p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152400"/>
            <a:ext cx="8534400" cy="914400"/>
          </a:xfrm>
        </p:spPr>
        <p:txBody>
          <a:bodyPr>
            <a:normAutofit/>
          </a:bodyPr>
          <a:lstStyle/>
          <a:p>
            <a:pPr algn="ctr"/>
            <a:r>
              <a:rPr lang="en-US" sz="4000" dirty="0" err="1" smtClean="0"/>
              <a:t>Macrolensing</a:t>
            </a:r>
            <a:r>
              <a:rPr lang="en-US" sz="4000" dirty="0" smtClean="0"/>
              <a:t> optical depth</a:t>
            </a:r>
            <a:endParaRPr lang="en-US" sz="4000" dirty="0"/>
          </a:p>
        </p:txBody>
      </p:sp>
      <p:pic>
        <p:nvPicPr>
          <p:cNvPr id="4" name="Content Placeholder 3" descr="qso_dist.eps"/>
          <p:cNvPicPr>
            <a:picLocks noGrp="1" noChangeAspect="1"/>
          </p:cNvPicPr>
          <p:nvPr>
            <p:ph sz="quarter" idx="1"/>
          </p:nvPr>
        </p:nvPicPr>
        <p:blipFill>
          <a:blip r:embed="rId3" cstate="print"/>
          <a:stretch>
            <a:fillRect/>
          </a:stretch>
        </p:blipFill>
        <p:spPr>
          <a:xfrm>
            <a:off x="152400" y="1363047"/>
            <a:ext cx="3607681" cy="2523153"/>
          </a:xfrm>
          <a:solidFill>
            <a:schemeClr val="bg1"/>
          </a:solidFill>
        </p:spPr>
      </p:pic>
      <p:pic>
        <p:nvPicPr>
          <p:cNvPr id="5" name="Picture 4" descr="gl_s_dist.eps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52400" y="3877647"/>
            <a:ext cx="3607681" cy="2523153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3886200" y="1143000"/>
            <a:ext cx="5105400" cy="1862048"/>
          </a:xfrm>
          <a:prstGeom prst="rect">
            <a:avLst/>
          </a:prstGeom>
        </p:spPr>
        <p:txBody>
          <a:bodyPr vert="horz" wrap="square">
            <a:spAutoFit/>
          </a:bodyPr>
          <a:lstStyle/>
          <a:p>
            <a:pPr marL="182880" lvl="0" indent="-182880">
              <a:buClr>
                <a:schemeClr val="accent1"/>
              </a:buClr>
              <a:buSzPct val="85000"/>
              <a:buFont typeface="Arial" pitchFamily="34" charset="0"/>
              <a:buChar char="•"/>
            </a:pPr>
            <a:r>
              <a:rPr lang="en-US" sz="2000" dirty="0" smtClean="0"/>
              <a:t>Sample of 85221 (</a:t>
            </a:r>
            <a:r>
              <a:rPr lang="en-US" sz="2000" i="1" dirty="0" smtClean="0"/>
              <a:t>N</a:t>
            </a:r>
            <a:r>
              <a:rPr lang="en-US" sz="2000" i="1" baseline="-25000" dirty="0" smtClean="0"/>
              <a:t>QSO</a:t>
            </a:r>
            <a:r>
              <a:rPr lang="en-US" sz="2000" dirty="0" smtClean="0"/>
              <a:t>) quasars from which 69 (</a:t>
            </a:r>
            <a:r>
              <a:rPr lang="en-US" sz="2000" i="1" dirty="0" smtClean="0"/>
              <a:t>N</a:t>
            </a:r>
            <a:r>
              <a:rPr lang="en-US" sz="2000" i="1" baseline="-25000" dirty="0" smtClean="0"/>
              <a:t>GL</a:t>
            </a:r>
            <a:r>
              <a:rPr lang="en-US" sz="2000" dirty="0" smtClean="0"/>
              <a:t>) are with multiple images (</a:t>
            </a:r>
            <a:r>
              <a:rPr lang="en-US" sz="2000" dirty="0" err="1" smtClean="0"/>
              <a:t>macrolenses</a:t>
            </a:r>
            <a:r>
              <a:rPr lang="en-US" sz="2000" dirty="0" smtClean="0"/>
              <a:t>), taken form catalogue: </a:t>
            </a:r>
            <a:r>
              <a:rPr lang="en-US" sz="2000" dirty="0" err="1" smtClean="0"/>
              <a:t>Veron</a:t>
            </a:r>
            <a:r>
              <a:rPr lang="en-US" sz="2000" dirty="0" smtClean="0"/>
              <a:t>-</a:t>
            </a:r>
            <a:r>
              <a:rPr lang="en-US" sz="2000" dirty="0" err="1" smtClean="0"/>
              <a:t>Cetty</a:t>
            </a:r>
            <a:r>
              <a:rPr lang="en-US" sz="2000" dirty="0" smtClean="0"/>
              <a:t> &amp; </a:t>
            </a:r>
            <a:r>
              <a:rPr lang="en-US" sz="2000" dirty="0" err="1" smtClean="0"/>
              <a:t>Veron</a:t>
            </a:r>
            <a:r>
              <a:rPr lang="en-US" sz="2000" dirty="0" smtClean="0"/>
              <a:t>, 2006, </a:t>
            </a:r>
            <a:r>
              <a:rPr lang="en-US" sz="2000" i="1" dirty="0" smtClean="0"/>
              <a:t>A&amp;A</a:t>
            </a:r>
            <a:r>
              <a:rPr lang="en-US" sz="2000" dirty="0" smtClean="0"/>
              <a:t>, 455, 773</a:t>
            </a:r>
          </a:p>
          <a:p>
            <a:pPr marL="182880" lvl="0" indent="-182880">
              <a:spcBef>
                <a:spcPts val="18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</a:pPr>
            <a:r>
              <a:rPr lang="en-US" sz="2000" dirty="0" smtClean="0">
                <a:solidFill>
                  <a:prstClr val="black"/>
                </a:solidFill>
              </a:rPr>
              <a:t>Effective optical depth</a:t>
            </a:r>
            <a:r>
              <a:rPr lang="sr-Cyrl-CS" sz="2000" dirty="0" smtClean="0">
                <a:solidFill>
                  <a:prstClr val="black"/>
                </a:solidFill>
              </a:rPr>
              <a:t>:</a:t>
            </a:r>
            <a:endParaRPr lang="en-US" sz="2000" dirty="0" smtClean="0">
              <a:solidFill>
                <a:prstClr val="black"/>
              </a:solidFill>
            </a:endParaRPr>
          </a:p>
        </p:txBody>
      </p:sp>
      <p:pic>
        <p:nvPicPr>
          <p:cNvPr id="6" name="Content Placeholder 3" descr="fig1.eps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291528" y="3374234"/>
            <a:ext cx="4319072" cy="3026566"/>
          </a:xfrm>
          <a:prstGeom prst="rect">
            <a:avLst/>
          </a:prstGeom>
          <a:solidFill>
            <a:schemeClr val="bg1"/>
          </a:solidFill>
        </p:spPr>
      </p:pic>
      <p:graphicFrame>
        <p:nvGraphicFramePr>
          <p:cNvPr id="135170" name="Object 2"/>
          <p:cNvGraphicFramePr>
            <a:graphicFrameLocks noChangeAspect="1"/>
          </p:cNvGraphicFramePr>
          <p:nvPr/>
        </p:nvGraphicFramePr>
        <p:xfrm>
          <a:off x="6705600" y="2451100"/>
          <a:ext cx="1689100" cy="673100"/>
        </p:xfrm>
        <a:graphic>
          <a:graphicData uri="http://schemas.openxmlformats.org/presentationml/2006/ole">
            <p:oleObj spid="_x0000_s133122" name="Equation" r:id="rId6" imgW="1688760" imgH="672840" progId="Equation.DSMT4">
              <p:embed/>
            </p:oleObj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228600" y="6336268"/>
            <a:ext cx="487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Jovanovi</a:t>
            </a:r>
            <a:r>
              <a:rPr lang="sr-Latn-CS" dirty="0" smtClean="0"/>
              <a:t>ć</a:t>
            </a:r>
            <a:r>
              <a:rPr lang="en-US" dirty="0" smtClean="0"/>
              <a:t> </a:t>
            </a:r>
            <a:r>
              <a:rPr lang="sr-Cyrl-CS" dirty="0" smtClean="0"/>
              <a:t>&amp;</a:t>
            </a:r>
            <a:r>
              <a:rPr lang="en-US" dirty="0" smtClean="0"/>
              <a:t> </a:t>
            </a:r>
            <a:r>
              <a:rPr lang="en-US" dirty="0" err="1" smtClean="0"/>
              <a:t>Popovi</a:t>
            </a:r>
            <a:r>
              <a:rPr lang="sr-Latn-CS" dirty="0" smtClean="0"/>
              <a:t>ć</a:t>
            </a:r>
            <a:r>
              <a:rPr lang="en-US" dirty="0" smtClean="0"/>
              <a:t> , 2009, SSSCP Conf. Proc.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152400"/>
            <a:ext cx="8991600" cy="990600"/>
          </a:xfrm>
        </p:spPr>
        <p:txBody>
          <a:bodyPr>
            <a:noAutofit/>
          </a:bodyPr>
          <a:lstStyle/>
          <a:p>
            <a:pPr algn="ctr"/>
            <a:r>
              <a:rPr lang="en-US" sz="4000" dirty="0" smtClean="0"/>
              <a:t>Optical depth for cosmological distribution of gravitational </a:t>
            </a:r>
            <a:r>
              <a:rPr lang="en-US" sz="4000" dirty="0" err="1" smtClean="0"/>
              <a:t>microlenses</a:t>
            </a:r>
            <a:endParaRPr lang="en-US" sz="4000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00000" contrast="-100000"/>
          </a:blip>
          <a:srcRect/>
          <a:stretch>
            <a:fillRect/>
          </a:stretch>
        </p:blipFill>
        <p:spPr bwMode="auto">
          <a:xfrm>
            <a:off x="548639" y="4052049"/>
            <a:ext cx="3679182" cy="2653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136194" name="Object 2"/>
          <p:cNvGraphicFramePr>
            <a:graphicFrameLocks noChangeAspect="1"/>
          </p:cNvGraphicFramePr>
          <p:nvPr/>
        </p:nvGraphicFramePr>
        <p:xfrm>
          <a:off x="457200" y="1676400"/>
          <a:ext cx="7848600" cy="825500"/>
        </p:xfrm>
        <a:graphic>
          <a:graphicData uri="http://schemas.openxmlformats.org/presentationml/2006/ole">
            <p:oleObj spid="_x0000_s108546" name="Equation" r:id="rId4" imgW="7848360" imgH="825480" progId="Equation.DSMT4">
              <p:embed/>
            </p:oleObj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381000" y="2590800"/>
            <a:ext cx="8305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600" dirty="0" smtClean="0"/>
              <a:t>Ω</a:t>
            </a:r>
            <a:r>
              <a:rPr lang="en-US" sz="1600" baseline="-25000" dirty="0" smtClean="0"/>
              <a:t>L</a:t>
            </a:r>
            <a:r>
              <a:rPr lang="sr-Cyrl-CS" sz="1600" dirty="0" smtClean="0"/>
              <a:t> – </a:t>
            </a:r>
            <a:r>
              <a:rPr lang="en-US" sz="1600" dirty="0" smtClean="0"/>
              <a:t>matter fraction in compact lenses; </a:t>
            </a:r>
            <a:r>
              <a:rPr lang="el-GR" sz="1600" i="1" dirty="0" smtClean="0"/>
              <a:t>λ</a:t>
            </a:r>
            <a:r>
              <a:rPr lang="sr-Cyrl-CS" sz="1600" dirty="0" smtClean="0"/>
              <a:t>(</a:t>
            </a:r>
            <a:r>
              <a:rPr lang="en-US" sz="1600" i="1" dirty="0" smtClean="0"/>
              <a:t>z</a:t>
            </a:r>
            <a:r>
              <a:rPr lang="sr-Cyrl-CS" sz="1600" dirty="0" smtClean="0"/>
              <a:t>) </a:t>
            </a:r>
            <a:r>
              <a:rPr lang="en-US" sz="1600" dirty="0" smtClean="0"/>
              <a:t>–</a:t>
            </a:r>
            <a:r>
              <a:rPr lang="sr-Cyrl-CS" sz="1600" dirty="0" smtClean="0"/>
              <a:t> </a:t>
            </a:r>
            <a:r>
              <a:rPr lang="en-US" sz="1600" dirty="0" smtClean="0"/>
              <a:t>affine distance</a:t>
            </a:r>
            <a:r>
              <a:rPr lang="sr-Cyrl-CS" sz="1600" dirty="0" smtClean="0"/>
              <a:t> (</a:t>
            </a:r>
            <a:r>
              <a:rPr lang="en-US" sz="1600" dirty="0" smtClean="0"/>
              <a:t>in</a:t>
            </a:r>
            <a:r>
              <a:rPr lang="sr-Cyrl-CS" sz="1600" dirty="0" smtClean="0"/>
              <a:t> </a:t>
            </a:r>
            <a:r>
              <a:rPr lang="en-US" sz="1600" dirty="0" smtClean="0"/>
              <a:t>cH</a:t>
            </a:r>
            <a:r>
              <a:rPr lang="en-US" sz="1600" baseline="-25000" dirty="0" smtClean="0"/>
              <a:t>0</a:t>
            </a:r>
            <a:r>
              <a:rPr lang="en-US" sz="1600" baseline="30000" dirty="0" smtClean="0"/>
              <a:t>–1</a:t>
            </a:r>
            <a:r>
              <a:rPr lang="sr-Cyrl-CS" sz="1600" dirty="0" smtClean="0"/>
              <a:t>)</a:t>
            </a:r>
            <a:endParaRPr lang="en-US" sz="1600" dirty="0" smtClean="0"/>
          </a:p>
          <a:p>
            <a:r>
              <a:rPr lang="el-GR" sz="1600" dirty="0" smtClean="0"/>
              <a:t>Ω</a:t>
            </a:r>
            <a:r>
              <a:rPr lang="en-US" sz="1600" baseline="-25000" dirty="0" smtClean="0"/>
              <a:t>L</a:t>
            </a:r>
            <a:r>
              <a:rPr lang="en-US" sz="1600" dirty="0" smtClean="0"/>
              <a:t> = 0.01: 25% of baryonic matter forms </a:t>
            </a:r>
            <a:r>
              <a:rPr lang="en-US" sz="1600" dirty="0" err="1" smtClean="0"/>
              <a:t>microlenses</a:t>
            </a:r>
            <a:endParaRPr lang="en-US" sz="1600" dirty="0" smtClean="0"/>
          </a:p>
          <a:p>
            <a:r>
              <a:rPr lang="el-GR" sz="1600" dirty="0" smtClean="0"/>
              <a:t>Ω</a:t>
            </a:r>
            <a:r>
              <a:rPr lang="en-US" sz="1600" baseline="-25000" dirty="0" smtClean="0"/>
              <a:t>L</a:t>
            </a:r>
            <a:r>
              <a:rPr lang="en-US" sz="1600" dirty="0" smtClean="0"/>
              <a:t> = 0.05: almost all baryonic matter forms </a:t>
            </a:r>
            <a:r>
              <a:rPr lang="en-US" sz="1600" dirty="0" err="1" smtClean="0"/>
              <a:t>microlenses</a:t>
            </a:r>
            <a:endParaRPr lang="en-US" sz="1600" dirty="0" smtClean="0"/>
          </a:p>
          <a:p>
            <a:r>
              <a:rPr lang="el-GR" sz="1600" dirty="0" smtClean="0"/>
              <a:t>Ω</a:t>
            </a:r>
            <a:r>
              <a:rPr lang="en-US" sz="1600" baseline="-25000" dirty="0" smtClean="0"/>
              <a:t>L</a:t>
            </a:r>
            <a:r>
              <a:rPr lang="en-US" sz="1600" dirty="0" smtClean="0"/>
              <a:t> = 0.1: about 30% of dark matter forms </a:t>
            </a:r>
            <a:r>
              <a:rPr lang="en-US" sz="1600" dirty="0" err="1" smtClean="0"/>
              <a:t>microlenses</a:t>
            </a:r>
            <a:endParaRPr lang="en-US" sz="1600" dirty="0" smtClean="0"/>
          </a:p>
        </p:txBody>
      </p:sp>
      <p:pic>
        <p:nvPicPr>
          <p:cNvPr id="13" name="Picture 12" descr="fig3.eps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836292" y="3657600"/>
            <a:ext cx="4231508" cy="306336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4" name="Rectangle 13"/>
          <p:cNvSpPr/>
          <p:nvPr/>
        </p:nvSpPr>
        <p:spPr>
          <a:xfrm>
            <a:off x="152400" y="1295400"/>
            <a:ext cx="5715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2880" indent="-182880">
              <a:buClr>
                <a:schemeClr val="accent1"/>
              </a:buClr>
              <a:buFont typeface="Arial" pitchFamily="34" charset="0"/>
              <a:buChar char="•"/>
            </a:pPr>
            <a:r>
              <a:rPr lang="en-US" dirty="0" smtClean="0"/>
              <a:t>Zakharov, </a:t>
            </a:r>
            <a:r>
              <a:rPr lang="en-US" dirty="0" err="1" smtClean="0"/>
              <a:t>Popovi</a:t>
            </a:r>
            <a:r>
              <a:rPr lang="sr-Latn-CS" dirty="0" smtClean="0"/>
              <a:t>ć</a:t>
            </a:r>
            <a:r>
              <a:rPr lang="en-US" dirty="0" smtClean="0"/>
              <a:t> </a:t>
            </a:r>
            <a:r>
              <a:rPr lang="sr-Cyrl-CS" dirty="0" smtClean="0"/>
              <a:t>&amp;</a:t>
            </a:r>
            <a:r>
              <a:rPr lang="en-US" dirty="0" smtClean="0"/>
              <a:t> </a:t>
            </a:r>
            <a:r>
              <a:rPr lang="en-US" dirty="0" err="1" smtClean="0"/>
              <a:t>Jovanovi</a:t>
            </a:r>
            <a:r>
              <a:rPr lang="sr-Latn-CS" dirty="0" smtClean="0"/>
              <a:t>ć</a:t>
            </a:r>
            <a:r>
              <a:rPr lang="en-US" dirty="0" smtClean="0"/>
              <a:t>, 2004, </a:t>
            </a:r>
            <a:r>
              <a:rPr lang="en-US" i="1" dirty="0" smtClean="0"/>
              <a:t>A&amp;A</a:t>
            </a:r>
            <a:r>
              <a:rPr lang="en-US" dirty="0" smtClean="0"/>
              <a:t>, 881</a:t>
            </a:r>
            <a:r>
              <a:rPr lang="sr-Cyrl-CS" dirty="0" smtClean="0"/>
              <a:t>: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76200" y="76200"/>
            <a:ext cx="8915400" cy="1066800"/>
          </a:xfrm>
          <a:noFill/>
        </p:spPr>
        <p:txBody>
          <a:bodyPr>
            <a:noAutofit/>
          </a:bodyPr>
          <a:lstStyle/>
          <a:p>
            <a:r>
              <a:rPr lang="en-US" sz="3600" dirty="0" smtClean="0"/>
              <a:t>Investigation of physics and geometry in vicinity of SMBHs using gravitational </a:t>
            </a:r>
            <a:r>
              <a:rPr lang="en-US" sz="3600" dirty="0" err="1" smtClean="0"/>
              <a:t>microlensing</a:t>
            </a:r>
            <a:endParaRPr lang="en-US" sz="3600" dirty="0"/>
          </a:p>
        </p:txBody>
      </p:sp>
      <p:pic>
        <p:nvPicPr>
          <p:cNvPr id="5" name="heic1116a_short.mpeg">
            <a:hlinkClick r:id="" action="ppaction://media"/>
          </p:cNvPr>
          <p:cNvPicPr>
            <a:picLocks noGrp="1" noRot="1" noChangeAspect="1"/>
          </p:cNvPicPr>
          <p:nvPr>
            <p:ph sz="quarter" idx="1"/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396240" y="1219200"/>
            <a:ext cx="8290560" cy="466344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76200" y="6019800"/>
            <a:ext cx="89154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4320" lvl="0" indent="-274320">
              <a:spcBef>
                <a:spcPct val="20000"/>
              </a:spcBef>
              <a:buClr>
                <a:srgbClr val="0BD0D9"/>
              </a:buClr>
              <a:buSzPct val="95000"/>
              <a:buFont typeface="Wingdings 2"/>
              <a:buChar char=""/>
            </a:pPr>
            <a:r>
              <a:rPr lang="en-US" sz="2000" dirty="0" smtClean="0">
                <a:solidFill>
                  <a:prstClr val="black"/>
                </a:solidFill>
              </a:rPr>
              <a:t>We developed a model of relativistic accretion disk around a SMBH based on ray-tracing method in Kerr metric and 3 models of gravitational </a:t>
            </a:r>
            <a:r>
              <a:rPr lang="en-US" sz="2000" dirty="0" err="1" smtClean="0">
                <a:solidFill>
                  <a:prstClr val="black"/>
                </a:solidFill>
              </a:rPr>
              <a:t>microlenses</a:t>
            </a:r>
            <a:endParaRPr lang="en-US" sz="2000" dirty="0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44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AutoShape 2"/>
          <p:cNvSpPr>
            <a:spLocks noGrp="1" noChangeArrowheads="1"/>
          </p:cNvSpPr>
          <p:nvPr>
            <p:ph type="title"/>
          </p:nvPr>
        </p:nvSpPr>
        <p:spPr>
          <a:xfrm>
            <a:off x="0" y="76200"/>
            <a:ext cx="9067800" cy="457200"/>
          </a:xfrm>
        </p:spPr>
        <p:txBody>
          <a:bodyPr>
            <a:noAutofit/>
          </a:bodyPr>
          <a:lstStyle/>
          <a:p>
            <a:pPr algn="ctr"/>
            <a:r>
              <a:rPr lang="en-US" sz="4000" dirty="0" smtClean="0"/>
              <a:t>Simple models of gravitational </a:t>
            </a:r>
            <a:r>
              <a:rPr lang="en-US" sz="4000" dirty="0" err="1" smtClean="0"/>
              <a:t>microlenses</a:t>
            </a:r>
            <a:endParaRPr lang="en-US" sz="4000" dirty="0"/>
          </a:p>
        </p:txBody>
      </p:sp>
      <p:sp>
        <p:nvSpPr>
          <p:cNvPr id="51204" name="Rectangle 4"/>
          <p:cNvSpPr>
            <a:spLocks noGrp="1" noChangeArrowheads="1"/>
          </p:cNvSpPr>
          <p:nvPr>
            <p:ph sz="quarter" idx="2"/>
          </p:nvPr>
        </p:nvSpPr>
        <p:spPr>
          <a:xfrm>
            <a:off x="228600" y="609600"/>
            <a:ext cx="1676400" cy="304799"/>
          </a:xfrm>
        </p:spPr>
        <p:txBody>
          <a:bodyPr>
            <a:normAutofit fontScale="92500" lnSpcReduction="10000"/>
          </a:bodyPr>
          <a:lstStyle/>
          <a:p>
            <a:r>
              <a:rPr lang="en-US" sz="1800" b="1" dirty="0" smtClean="0"/>
              <a:t>Point-like</a:t>
            </a:r>
            <a:endParaRPr lang="en-US" sz="1800" dirty="0"/>
          </a:p>
        </p:txBody>
      </p:sp>
      <p:sp>
        <p:nvSpPr>
          <p:cNvPr id="51205" name="Rectangle 5"/>
          <p:cNvSpPr>
            <a:spLocks noGrp="1" noChangeArrowheads="1"/>
          </p:cNvSpPr>
          <p:nvPr>
            <p:ph sz="quarter" idx="4"/>
          </p:nvPr>
        </p:nvSpPr>
        <p:spPr>
          <a:xfrm>
            <a:off x="4724400" y="609600"/>
            <a:ext cx="4038600" cy="381000"/>
          </a:xfrm>
        </p:spPr>
        <p:txBody>
          <a:bodyPr>
            <a:normAutofit/>
          </a:bodyPr>
          <a:lstStyle/>
          <a:p>
            <a:pPr marL="182880" indent="-182880"/>
            <a:r>
              <a:rPr lang="en-US" sz="1800" b="1" dirty="0" err="1" smtClean="0"/>
              <a:t>Microlensing</a:t>
            </a:r>
            <a:r>
              <a:rPr lang="en-US" sz="1800" b="1" dirty="0" smtClean="0"/>
              <a:t> magnification map</a:t>
            </a:r>
            <a:endParaRPr lang="en-US" sz="1800" dirty="0"/>
          </a:p>
        </p:txBody>
      </p:sp>
      <p:pic>
        <p:nvPicPr>
          <p:cNvPr id="51206" name="Picture 6" descr="sl22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838200"/>
            <a:ext cx="3565525" cy="178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7" name="Picture 7" descr="sl22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9275" y="4191000"/>
            <a:ext cx="3565525" cy="178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8" name="Picture 8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30000"/>
          </a:blip>
          <a:srcRect r="1561" b="7941"/>
          <a:stretch>
            <a:fillRect/>
          </a:stretch>
        </p:blipFill>
        <p:spPr bwMode="auto">
          <a:xfrm>
            <a:off x="533400" y="2667000"/>
            <a:ext cx="2887914" cy="5305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09" name="Picture 9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30000"/>
          </a:blip>
          <a:srcRect r="1503" b="8265"/>
          <a:stretch>
            <a:fillRect/>
          </a:stretch>
        </p:blipFill>
        <p:spPr bwMode="auto">
          <a:xfrm>
            <a:off x="533400" y="3352800"/>
            <a:ext cx="2970923" cy="503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Rectangle 5"/>
          <p:cNvSpPr txBox="1">
            <a:spLocks noChangeArrowheads="1"/>
          </p:cNvSpPr>
          <p:nvPr/>
        </p:nvSpPr>
        <p:spPr>
          <a:xfrm>
            <a:off x="304800" y="3886200"/>
            <a:ext cx="2590800" cy="381000"/>
          </a:xfrm>
          <a:prstGeom prst="rect">
            <a:avLst/>
          </a:prstGeom>
        </p:spPr>
        <p:txBody>
          <a:bodyPr vert="horz" tIns="0">
            <a:normAutofit/>
          </a:bodyPr>
          <a:lstStyle/>
          <a:p>
            <a:pPr marL="182880" marR="0" lvl="0" indent="-1828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Char char=""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Straight-fold caustic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4" name="Picture 13" descr="q2237a_resized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010150" y="1600200"/>
            <a:ext cx="3600450" cy="3600450"/>
          </a:xfrm>
          <a:prstGeom prst="rect">
            <a:avLst/>
          </a:prstGeom>
        </p:spPr>
      </p:pic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30000"/>
          </a:blip>
          <a:srcRect r="1152" b="6694"/>
          <a:stretch>
            <a:fillRect/>
          </a:stretch>
        </p:blipFill>
        <p:spPr bwMode="auto">
          <a:xfrm>
            <a:off x="4877639" y="914400"/>
            <a:ext cx="3885361" cy="6310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7" name="Rectangle 3"/>
          <p:cNvSpPr txBox="1">
            <a:spLocks noChangeArrowheads="1"/>
          </p:cNvSpPr>
          <p:nvPr/>
        </p:nvSpPr>
        <p:spPr>
          <a:xfrm>
            <a:off x="4876800" y="5181600"/>
            <a:ext cx="3962400" cy="609600"/>
          </a:xfrm>
          <a:prstGeom prst="rect">
            <a:avLst/>
          </a:prstGeom>
          <a:noFill/>
          <a:ln w="57150">
            <a:noFill/>
          </a:ln>
        </p:spPr>
        <p:txBody>
          <a:bodyPr vert="horz">
            <a:normAutofit/>
          </a:bodyPr>
          <a:lstStyle/>
          <a:p>
            <a:pPr lvl="0">
              <a:buClr>
                <a:schemeClr val="accent1"/>
              </a:buClr>
              <a:buSzPct val="68000"/>
            </a:pPr>
            <a:r>
              <a:rPr lang="en-US" sz="1600" dirty="0" err="1" smtClean="0"/>
              <a:t>Microlensing</a:t>
            </a:r>
            <a:r>
              <a:rPr lang="en-US" sz="1600" dirty="0" smtClean="0"/>
              <a:t> magnification map for image </a:t>
            </a:r>
            <a:r>
              <a:rPr lang="sr-Cyrl-CS" sz="1600" dirty="0" smtClean="0"/>
              <a:t>А</a:t>
            </a:r>
            <a:r>
              <a:rPr lang="en-US" sz="1600" dirty="0" smtClean="0"/>
              <a:t> of QSO 2237+0305</a:t>
            </a:r>
            <a:r>
              <a:rPr lang="sr-Cyrl-CS" sz="1600" dirty="0" smtClean="0"/>
              <a:t> </a:t>
            </a:r>
            <a:r>
              <a:rPr lang="en-US" sz="1600" dirty="0" smtClean="0"/>
              <a:t>(</a:t>
            </a:r>
            <a:r>
              <a:rPr lang="el-GR" sz="1600" i="1" dirty="0" smtClean="0">
                <a:latin typeface="Lucida Sans Unicode"/>
                <a:cs typeface="Lucida Sans Unicode"/>
              </a:rPr>
              <a:t>k</a:t>
            </a:r>
            <a:r>
              <a:rPr lang="en-US" sz="1600" i="1" dirty="0" smtClean="0">
                <a:latin typeface="Lucida Sans Unicode"/>
                <a:cs typeface="Lucida Sans Unicode"/>
              </a:rPr>
              <a:t> </a:t>
            </a:r>
            <a:r>
              <a:rPr lang="en-US" sz="1600" dirty="0" smtClean="0">
                <a:latin typeface="Lucida Sans Unicode"/>
                <a:cs typeface="Lucida Sans Unicode"/>
              </a:rPr>
              <a:t>= 0.36,</a:t>
            </a:r>
            <a:r>
              <a:rPr lang="en-US" sz="1600" i="1" dirty="0" smtClean="0">
                <a:latin typeface="Lucida Sans Unicode"/>
                <a:cs typeface="Lucida Sans Unicode"/>
              </a:rPr>
              <a:t> </a:t>
            </a:r>
            <a:r>
              <a:rPr lang="el-GR" sz="1600" i="1" dirty="0" smtClean="0">
                <a:latin typeface="Lucida Sans Unicode"/>
                <a:cs typeface="Lucida Sans Unicode"/>
              </a:rPr>
              <a:t>γ</a:t>
            </a:r>
            <a:r>
              <a:rPr lang="en-US" sz="1600" dirty="0" smtClean="0">
                <a:cs typeface="Lucida Sans Unicode"/>
              </a:rPr>
              <a:t> = 0.4</a:t>
            </a:r>
            <a:r>
              <a:rPr lang="en-US" sz="1600" dirty="0" smtClean="0"/>
              <a:t>)</a:t>
            </a:r>
            <a:endParaRPr lang="sr-Cyrl-CS" sz="1600" dirty="0" smtClean="0"/>
          </a:p>
        </p:txBody>
      </p:sp>
      <p:pic>
        <p:nvPicPr>
          <p:cNvPr id="303107" name="Picture 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876800" y="6248400"/>
            <a:ext cx="1542288" cy="347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3108" name="Picture 4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57200" y="6120384"/>
            <a:ext cx="4276344" cy="661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Box 15"/>
          <p:cNvSpPr txBox="1"/>
          <p:nvPr/>
        </p:nvSpPr>
        <p:spPr>
          <a:xfrm>
            <a:off x="6705600" y="5715000"/>
            <a:ext cx="2438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dirty="0" smtClean="0"/>
              <a:t>Jovanović, 2006, Dissertatio Eddition, Andejević Foundation, Belgrade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4" descr="caustic"/>
          <p:cNvPicPr>
            <a:picLocks noGrp="1" noChangeAspect="1" noChangeArrowheads="1" noCro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985520" y="3200400"/>
            <a:ext cx="7091680" cy="3048000"/>
          </a:xfrm>
        </p:spPr>
      </p:pic>
      <p:pic>
        <p:nvPicPr>
          <p:cNvPr id="37891" name="Picture 4" descr="mle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85520" y="57150"/>
            <a:ext cx="709168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457200" y="6300180"/>
            <a:ext cx="7467600" cy="5410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lnSpc>
                <a:spcPct val="80000"/>
              </a:lnSpc>
            </a:pPr>
            <a:r>
              <a:rPr lang="en-US" dirty="0" smtClean="0"/>
              <a:t>Small mass </a:t>
            </a:r>
            <a:r>
              <a:rPr lang="en-US" dirty="0" err="1" smtClean="0"/>
              <a:t>microlenses</a:t>
            </a:r>
            <a:r>
              <a:rPr lang="en-US" dirty="0" smtClean="0"/>
              <a:t> can significantly affect</a:t>
            </a:r>
            <a:r>
              <a:rPr lang="x-none" dirty="0" smtClean="0"/>
              <a:t> the</a:t>
            </a:r>
            <a:r>
              <a:rPr lang="en-US" dirty="0" smtClean="0"/>
              <a:t> </a:t>
            </a:r>
            <a:r>
              <a:rPr lang="x-none" dirty="0" smtClean="0"/>
              <a:t>radiation </a:t>
            </a:r>
            <a:r>
              <a:rPr lang="x-none" smtClean="0"/>
              <a:t>emitted fr</a:t>
            </a:r>
            <a:r>
              <a:rPr lang="en-US" dirty="0" smtClean="0"/>
              <a:t>o</a:t>
            </a:r>
            <a:r>
              <a:rPr lang="x-none" smtClean="0"/>
              <a:t>m </a:t>
            </a:r>
            <a:r>
              <a:rPr lang="x-none" dirty="0" smtClean="0"/>
              <a:t>the </a:t>
            </a:r>
            <a:r>
              <a:rPr lang="en-US" dirty="0" smtClean="0"/>
              <a:t>vicinity of the SMBHs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76200"/>
            <a:ext cx="8534400" cy="533400"/>
          </a:xfrm>
        </p:spPr>
        <p:txBody>
          <a:bodyPr>
            <a:normAutofit fontScale="90000"/>
          </a:bodyPr>
          <a:lstStyle/>
          <a:p>
            <a:pPr marL="344488" lvl="2" indent="-344488" algn="ctr" rtl="0">
              <a:spcBef>
                <a:spcPct val="0"/>
              </a:spcBef>
              <a:buSzPct val="70000"/>
            </a:pPr>
            <a:r>
              <a:rPr lang="en-US" sz="3600" dirty="0">
                <a:solidFill>
                  <a:schemeClr val="tx2"/>
                </a:solidFill>
              </a:rPr>
              <a:t>C</a:t>
            </a:r>
            <a:r>
              <a:rPr lang="en-US" sz="3600" dirty="0" smtClean="0">
                <a:solidFill>
                  <a:schemeClr val="tx2"/>
                </a:solidFill>
              </a:rPr>
              <a:t>hromatic effects of gravitational </a:t>
            </a:r>
            <a:r>
              <a:rPr lang="en-US" sz="3600" dirty="0" err="1" smtClean="0">
                <a:solidFill>
                  <a:schemeClr val="tx2"/>
                </a:solidFill>
              </a:rPr>
              <a:t>microlensing</a:t>
            </a:r>
            <a:endParaRPr lang="en-US" sz="3600" dirty="0">
              <a:solidFill>
                <a:schemeClr val="tx2"/>
              </a:solidFill>
            </a:endParaRPr>
          </a:p>
        </p:txBody>
      </p:sp>
      <p:pic>
        <p:nvPicPr>
          <p:cNvPr id="148484" name="Picture 4"/>
          <p:cNvPicPr>
            <a:picLocks noChangeAspect="1" noChangeArrowheads="1"/>
          </p:cNvPicPr>
          <p:nvPr/>
        </p:nvPicPr>
        <p:blipFill>
          <a:blip r:embed="rId2" cstate="print"/>
          <a:srcRect b="3316"/>
          <a:stretch>
            <a:fillRect/>
          </a:stretch>
        </p:blipFill>
        <p:spPr bwMode="auto">
          <a:xfrm>
            <a:off x="2133600" y="1447800"/>
            <a:ext cx="6901350" cy="2799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8485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43822" y="4267200"/>
            <a:ext cx="6723978" cy="25665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76200" y="5228272"/>
            <a:ext cx="21336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Popović</a:t>
            </a:r>
            <a:r>
              <a:rPr lang="en-US" dirty="0" smtClean="0"/>
              <a:t>, </a:t>
            </a:r>
            <a:r>
              <a:rPr lang="en-US" dirty="0" err="1" smtClean="0"/>
              <a:t>Jovanović</a:t>
            </a:r>
            <a:r>
              <a:rPr lang="en-US" dirty="0" smtClean="0"/>
              <a:t>, </a:t>
            </a:r>
            <a:r>
              <a:rPr lang="en-US" dirty="0" err="1" smtClean="0"/>
              <a:t>Mediavilla</a:t>
            </a:r>
            <a:r>
              <a:rPr lang="en-US" dirty="0" smtClean="0"/>
              <a:t>, </a:t>
            </a:r>
            <a:r>
              <a:rPr lang="en-US" dirty="0" err="1" smtClean="0"/>
              <a:t>Zakharov</a:t>
            </a:r>
            <a:r>
              <a:rPr lang="en-US" dirty="0" smtClean="0"/>
              <a:t>, </a:t>
            </a:r>
            <a:r>
              <a:rPr lang="en-US" dirty="0" err="1" smtClean="0"/>
              <a:t>Abajas</a:t>
            </a:r>
            <a:r>
              <a:rPr lang="en-US" dirty="0" smtClean="0"/>
              <a:t>, </a:t>
            </a:r>
            <a:r>
              <a:rPr lang="en-US" dirty="0" err="1" smtClean="0"/>
              <a:t>Muñoz</a:t>
            </a:r>
            <a:r>
              <a:rPr lang="en-US" dirty="0" smtClean="0"/>
              <a:t>, </a:t>
            </a:r>
            <a:r>
              <a:rPr lang="en-US" dirty="0" err="1" smtClean="0"/>
              <a:t>Chartas</a:t>
            </a:r>
            <a:r>
              <a:rPr lang="en-US" dirty="0" smtClean="0"/>
              <a:t>, 2006, </a:t>
            </a:r>
            <a:r>
              <a:rPr lang="en-US" dirty="0" err="1" smtClean="0"/>
              <a:t>ApJ</a:t>
            </a:r>
            <a:r>
              <a:rPr lang="en-US" dirty="0" smtClean="0"/>
              <a:t>, 637, 620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753070"/>
            <a:ext cx="90678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2880" lvl="1" indent="-182880">
              <a:buFont typeface="Arial" pitchFamily="34" charset="0"/>
              <a:buChar char="•"/>
            </a:pPr>
            <a:r>
              <a:rPr lang="en-US" dirty="0" smtClean="0"/>
              <a:t>Although </a:t>
            </a:r>
            <a:r>
              <a:rPr lang="en-US" dirty="0" err="1" smtClean="0"/>
              <a:t>microlensing</a:t>
            </a:r>
            <a:r>
              <a:rPr lang="en-US" dirty="0" smtClean="0"/>
              <a:t> is an achromatic effect, it can induce wavelength-dependent variations of the X-ray continuum of </a:t>
            </a:r>
            <a:r>
              <a:rPr lang="en-US" dirty="0" smtClean="0">
                <a:cs typeface="Times New Roman" pitchFamily="18" charset="0"/>
              </a:rPr>
              <a:t>~</a:t>
            </a:r>
            <a:r>
              <a:rPr lang="en-US" dirty="0" smtClean="0"/>
              <a:t>30%, due to the radial distribution of temperature in accretion disk</a:t>
            </a:r>
            <a:endParaRPr lang="x-none" dirty="0" smtClean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715962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err="1" smtClean="0"/>
              <a:t>Microlensing</a:t>
            </a:r>
            <a:r>
              <a:rPr lang="en-US" dirty="0" smtClean="0"/>
              <a:t> timescales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933843"/>
            <a:ext cx="8991600" cy="5238357"/>
          </a:xfrm>
        </p:spPr>
        <p:txBody>
          <a:bodyPr>
            <a:spAutoFit/>
          </a:bodyPr>
          <a:lstStyle/>
          <a:p>
            <a:r>
              <a:rPr lang="en-US" sz="2000" dirty="0" smtClean="0"/>
              <a:t>Standard (but usually overestimated) timescale - time taken by a small source to cross the projected Einstein radius of a point-like lens:</a:t>
            </a:r>
          </a:p>
          <a:p>
            <a:pPr>
              <a:buNone/>
            </a:pPr>
            <a:endParaRPr lang="en-US" sz="2000" dirty="0" smtClean="0"/>
          </a:p>
          <a:p>
            <a:pPr>
              <a:buNone/>
            </a:pPr>
            <a:endParaRPr lang="en-US" sz="2000" dirty="0" smtClean="0"/>
          </a:p>
          <a:p>
            <a:pPr lvl="0"/>
            <a:r>
              <a:rPr lang="en-US" sz="2000" dirty="0" smtClean="0">
                <a:solidFill>
                  <a:prstClr val="black"/>
                </a:solidFill>
              </a:rPr>
              <a:t>"</a:t>
            </a:r>
            <a:r>
              <a:rPr lang="en-US" sz="2000" b="1" i="1" dirty="0" smtClean="0">
                <a:solidFill>
                  <a:prstClr val="black"/>
                </a:solidFill>
              </a:rPr>
              <a:t>caustic time</a:t>
            </a:r>
            <a:r>
              <a:rPr lang="en-US" sz="2000" dirty="0" smtClean="0">
                <a:solidFill>
                  <a:prstClr val="black"/>
                </a:solidFill>
              </a:rPr>
              <a:t>" - the time when the source is located in the area near the caustic:</a:t>
            </a:r>
          </a:p>
          <a:p>
            <a:pPr>
              <a:buNone/>
            </a:pPr>
            <a:endParaRPr lang="en-US" sz="2000" dirty="0" smtClean="0"/>
          </a:p>
          <a:p>
            <a:pPr lvl="0"/>
            <a:r>
              <a:rPr lang="en-US" sz="2000" dirty="0" smtClean="0">
                <a:solidFill>
                  <a:prstClr val="black"/>
                </a:solidFill>
              </a:rPr>
              <a:t>In the case when source radius </a:t>
            </a:r>
            <a:r>
              <a:rPr lang="en-US" sz="2000" i="1" dirty="0" err="1" smtClean="0">
                <a:solidFill>
                  <a:prstClr val="black"/>
                </a:solidFill>
              </a:rPr>
              <a:t>R</a:t>
            </a:r>
            <a:r>
              <a:rPr lang="en-US" sz="2000" baseline="-25000" dirty="0" err="1" smtClean="0">
                <a:solidFill>
                  <a:prstClr val="black"/>
                </a:solidFill>
              </a:rPr>
              <a:t>source</a:t>
            </a:r>
            <a:r>
              <a:rPr lang="en-US" sz="2000" dirty="0" smtClean="0">
                <a:solidFill>
                  <a:prstClr val="black"/>
                </a:solidFill>
              </a:rPr>
              <a:t> is larger than the "caustic size" </a:t>
            </a:r>
            <a:r>
              <a:rPr lang="en-US" sz="2000" i="1" dirty="0" err="1" smtClean="0">
                <a:solidFill>
                  <a:prstClr val="black"/>
                </a:solidFill>
              </a:rPr>
              <a:t>r</a:t>
            </a:r>
            <a:r>
              <a:rPr lang="en-US" sz="2000" baseline="-25000" dirty="0" err="1" smtClean="0">
                <a:solidFill>
                  <a:prstClr val="black"/>
                </a:solidFill>
              </a:rPr>
              <a:t>caustic</a:t>
            </a:r>
            <a:r>
              <a:rPr lang="en-US" sz="2000" dirty="0" smtClean="0">
                <a:solidFill>
                  <a:prstClr val="black"/>
                </a:solidFill>
              </a:rPr>
              <a:t>, the relevant timescale is the "</a:t>
            </a:r>
            <a:r>
              <a:rPr lang="en-US" sz="2000" b="1" i="1" dirty="0" smtClean="0">
                <a:solidFill>
                  <a:prstClr val="black"/>
                </a:solidFill>
              </a:rPr>
              <a:t>crossing time</a:t>
            </a:r>
            <a:r>
              <a:rPr lang="en-US" sz="2000" dirty="0" smtClean="0">
                <a:solidFill>
                  <a:prstClr val="black"/>
                </a:solidFill>
              </a:rPr>
              <a:t>":</a:t>
            </a:r>
            <a:endParaRPr lang="en-US" sz="2000" dirty="0" smtClean="0"/>
          </a:p>
          <a:p>
            <a:endParaRPr lang="en-US" sz="2000" dirty="0" smtClean="0"/>
          </a:p>
          <a:p>
            <a:endParaRPr lang="en-US" sz="2000" dirty="0" smtClean="0"/>
          </a:p>
          <a:p>
            <a:r>
              <a:rPr lang="en-US" sz="2000" dirty="0" smtClean="0"/>
              <a:t>The effective source velocity </a:t>
            </a:r>
            <a:r>
              <a:rPr lang="en-US" sz="2000" i="1" dirty="0" smtClean="0">
                <a:latin typeface="Times New Roman" pitchFamily="18" charset="0"/>
                <a:cs typeface="Times New Roman" pitchFamily="18" charset="0"/>
              </a:rPr>
              <a:t>v</a:t>
            </a:r>
            <a:r>
              <a:rPr lang="en-US" sz="2000" baseline="-25000" dirty="0" smtClean="0">
                <a:sym typeface="Symbol"/>
              </a:rPr>
              <a:t></a:t>
            </a:r>
            <a:r>
              <a:rPr lang="en-US" sz="2000" dirty="0" smtClean="0">
                <a:sym typeface="Symbol"/>
              </a:rPr>
              <a:t> -</a:t>
            </a:r>
            <a:r>
              <a:rPr lang="en-US" sz="2000" dirty="0" smtClean="0"/>
              <a:t> the velocity of the source relative to the </a:t>
            </a:r>
            <a:r>
              <a:rPr lang="en-US" sz="2000" dirty="0" err="1" smtClean="0"/>
              <a:t>microlens</a:t>
            </a:r>
            <a:r>
              <a:rPr lang="en-US" sz="2000" dirty="0" smtClean="0"/>
              <a:t> with time measured by the observer:</a:t>
            </a:r>
          </a:p>
          <a:p>
            <a:endParaRPr lang="en-US" sz="800" dirty="0" smtClean="0"/>
          </a:p>
          <a:p>
            <a:pPr>
              <a:buNone/>
            </a:pPr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			v</a:t>
            </a:r>
            <a:r>
              <a:rPr lang="en-US" sz="2400" baseline="-25000" dirty="0" smtClean="0">
                <a:sym typeface="Symbol"/>
              </a:rPr>
              <a:t></a:t>
            </a:r>
            <a:endParaRPr lang="en-US" sz="2400" dirty="0" smtClean="0"/>
          </a:p>
        </p:txBody>
      </p:sp>
      <p:pic>
        <p:nvPicPr>
          <p:cNvPr id="280578" name="Picture 2"/>
          <p:cNvPicPr>
            <a:picLocks noChangeAspect="1" noChangeArrowheads="1"/>
          </p:cNvPicPr>
          <p:nvPr/>
        </p:nvPicPr>
        <p:blipFill>
          <a:blip r:embed="rId2" cstate="print"/>
          <a:srcRect r="61146"/>
          <a:stretch>
            <a:fillRect/>
          </a:stretch>
        </p:blipFill>
        <p:spPr bwMode="auto">
          <a:xfrm>
            <a:off x="3584481" y="1600962"/>
            <a:ext cx="1673319" cy="761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058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41320" y="4038600"/>
            <a:ext cx="323088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0582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95600" y="2743200"/>
            <a:ext cx="3246120" cy="72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6418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86000" y="5486400"/>
            <a:ext cx="4893564" cy="66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2573543" y="6381690"/>
            <a:ext cx="457868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err="1" smtClean="0"/>
              <a:t>Jovanovi</a:t>
            </a:r>
            <a:r>
              <a:rPr lang="sr-Latn-CS" sz="2000" dirty="0" smtClean="0"/>
              <a:t>ć</a:t>
            </a:r>
            <a:r>
              <a:rPr lang="en-US" sz="2000" dirty="0" smtClean="0"/>
              <a:t> et al. 2008, MNRAS, 386, 397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9" name="Picture 2" descr="std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2251" y="76200"/>
            <a:ext cx="4160825" cy="416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40" name="TextBox 3"/>
          <p:cNvSpPr txBox="1">
            <a:spLocks noChangeArrowheads="1"/>
          </p:cNvSpPr>
          <p:nvPr/>
        </p:nvSpPr>
        <p:spPr bwMode="auto">
          <a:xfrm>
            <a:off x="4495800" y="0"/>
            <a:ext cx="45720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 smtClean="0"/>
              <a:t>Magnification map of a "typical" lens system, where the white solid lines represent three </a:t>
            </a:r>
            <a:r>
              <a:rPr lang="en-US" dirty="0" err="1" smtClean="0"/>
              <a:t>analysed</a:t>
            </a:r>
            <a:r>
              <a:rPr lang="en-US" dirty="0" smtClean="0"/>
              <a:t> paths of an accretion disk.</a:t>
            </a:r>
            <a:endParaRPr lang="en-US" i="1" dirty="0"/>
          </a:p>
        </p:txBody>
      </p:sp>
      <p:pic>
        <p:nvPicPr>
          <p:cNvPr id="5" name="Picture 3" descr="fig6c.g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4402" y="914400"/>
            <a:ext cx="3798113" cy="3323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200" y="4191000"/>
            <a:ext cx="9049131" cy="2278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2344943" y="6400800"/>
            <a:ext cx="456618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err="1" smtClean="0"/>
              <a:t>Jovanovi</a:t>
            </a:r>
            <a:r>
              <a:rPr lang="sr-Latn-CS" sz="2000" dirty="0" smtClean="0"/>
              <a:t>ć</a:t>
            </a:r>
            <a:r>
              <a:rPr lang="en-US" sz="2000" dirty="0" smtClean="0"/>
              <a:t> et al. 2008, MNRAS, 386, 397</a:t>
            </a:r>
            <a:endParaRPr lang="en-US" sz="20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534400" cy="6858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Light bending in the gravitational field</a:t>
            </a:r>
            <a:endParaRPr lang="en-US" sz="4000" dirty="0"/>
          </a:p>
        </p:txBody>
      </p:sp>
      <p:pic>
        <p:nvPicPr>
          <p:cNvPr id="20070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18432" y="1143001"/>
            <a:ext cx="4773168" cy="24030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0708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51122" y="3962401"/>
            <a:ext cx="4740478" cy="22704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4267200" y="6324600"/>
            <a:ext cx="4876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Gravitational (top) </a:t>
            </a:r>
            <a:r>
              <a:rPr lang="en-US" sz="2000" dirty="0" err="1" smtClean="0"/>
              <a:t>vs</a:t>
            </a:r>
            <a:r>
              <a:rPr lang="en-US" sz="2000" dirty="0" smtClean="0"/>
              <a:t> optical lens (bottom)</a:t>
            </a:r>
            <a:endParaRPr lang="en-US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152400" y="1158419"/>
            <a:ext cx="388620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880" indent="-182880">
              <a:buFont typeface="Arial" pitchFamily="34" charset="0"/>
              <a:buChar char="•"/>
            </a:pPr>
            <a:r>
              <a:rPr lang="en-US" sz="2000" dirty="0" smtClean="0"/>
              <a:t>light “falls” under the gravity</a:t>
            </a:r>
          </a:p>
          <a:p>
            <a:pPr marL="182880" indent="-182880">
              <a:buFont typeface="Arial" pitchFamily="34" charset="0"/>
              <a:buChar char="•"/>
            </a:pPr>
            <a:r>
              <a:rPr lang="en-US" sz="2000" dirty="0" smtClean="0"/>
              <a:t>Newton: gravitational bending of the paths of "corpuscles" (particles from which light is composed)</a:t>
            </a:r>
          </a:p>
          <a:p>
            <a:pPr marL="182880" indent="-182880">
              <a:buFont typeface="Arial" pitchFamily="34" charset="0"/>
              <a:buChar char="•"/>
            </a:pPr>
            <a:r>
              <a:rPr lang="en-US" sz="2000" dirty="0" smtClean="0"/>
              <a:t>General Relativity: light follows geodesics</a:t>
            </a:r>
          </a:p>
          <a:p>
            <a:pPr marL="182880" indent="-182880">
              <a:buFont typeface="Arial" pitchFamily="34" charset="0"/>
              <a:buChar char="•"/>
            </a:pPr>
            <a:r>
              <a:rPr lang="en-US" sz="2000" dirty="0" err="1" smtClean="0"/>
              <a:t>coverging</a:t>
            </a:r>
            <a:r>
              <a:rPr lang="en-US" sz="2000" dirty="0" smtClean="0"/>
              <a:t> </a:t>
            </a:r>
            <a:r>
              <a:rPr lang="en-US" sz="2000" dirty="0" smtClean="0"/>
              <a:t>lens in optics:</a:t>
            </a:r>
            <a:endParaRPr lang="en-US" sz="2000" dirty="0" smtClean="0"/>
          </a:p>
          <a:p>
            <a:pPr lvl="1" indent="-274320">
              <a:buFont typeface="+mj-lt"/>
              <a:buAutoNum type="arabicPeriod"/>
            </a:pPr>
            <a:r>
              <a:rPr lang="en-US" sz="2000" dirty="0" smtClean="0"/>
              <a:t>deflection is larger further from the axis</a:t>
            </a:r>
          </a:p>
          <a:p>
            <a:pPr lvl="1" indent="-274320">
              <a:buFont typeface="+mj-lt"/>
              <a:buAutoNum type="arabicPeriod"/>
            </a:pPr>
            <a:r>
              <a:rPr lang="en-US" sz="2000" dirty="0" smtClean="0"/>
              <a:t>focusing to a point</a:t>
            </a:r>
          </a:p>
          <a:p>
            <a:pPr marL="182880" indent="-182880">
              <a:buFont typeface="Arial" pitchFamily="34" charset="0"/>
              <a:buChar char="•"/>
            </a:pPr>
            <a:r>
              <a:rPr lang="en-US" sz="2000" dirty="0" smtClean="0"/>
              <a:t>gravitational lens:</a:t>
            </a:r>
          </a:p>
          <a:p>
            <a:pPr lvl="1" indent="-274320">
              <a:buFont typeface="+mj-lt"/>
              <a:buAutoNum type="arabicPeriod"/>
            </a:pPr>
            <a:r>
              <a:rPr lang="en-US" sz="2000" dirty="0" smtClean="0"/>
              <a:t>deflection is larger closer to the axis</a:t>
            </a:r>
          </a:p>
          <a:p>
            <a:pPr lvl="1" indent="-274320">
              <a:buFont typeface="+mj-lt"/>
              <a:buAutoNum type="arabicPeriod"/>
            </a:pPr>
            <a:r>
              <a:rPr lang="en-US" sz="2000" dirty="0" smtClean="0"/>
              <a:t>focusing to a line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21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2286000"/>
            <a:ext cx="3926205" cy="39223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221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14800" y="2515743"/>
            <a:ext cx="4896612" cy="36564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8016" y="48463"/>
            <a:ext cx="8939784" cy="2161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152400" y="6172200"/>
            <a:ext cx="88392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/>
            <a:r>
              <a:rPr lang="en-US" sz="2000" dirty="0" smtClean="0"/>
              <a:t>The variations of the X-ray </a:t>
            </a:r>
            <a:r>
              <a:rPr lang="x-none" sz="2000" dirty="0" smtClean="0"/>
              <a:t>radiations due to microlensing</a:t>
            </a:r>
            <a:r>
              <a:rPr lang="en-US" sz="2000" dirty="0" smtClean="0"/>
              <a:t> are the fastest </a:t>
            </a:r>
            <a:r>
              <a:rPr lang="x-none" sz="2000" dirty="0" smtClean="0"/>
              <a:t>and strongest when</a:t>
            </a:r>
            <a:r>
              <a:rPr lang="en-US" sz="2000" dirty="0" smtClean="0"/>
              <a:t> compared to the variations </a:t>
            </a:r>
            <a:r>
              <a:rPr lang="x-none" sz="2000" dirty="0" smtClean="0"/>
              <a:t>in</a:t>
            </a:r>
            <a:r>
              <a:rPr lang="en-US" sz="2000" dirty="0" smtClean="0"/>
              <a:t> optical</a:t>
            </a:r>
            <a:r>
              <a:rPr lang="x-none" sz="2000" dirty="0" smtClean="0"/>
              <a:t>,</a:t>
            </a:r>
            <a:r>
              <a:rPr lang="en-US" sz="2000" dirty="0" smtClean="0"/>
              <a:t> UV</a:t>
            </a:r>
            <a:r>
              <a:rPr lang="x-none" sz="2000" dirty="0" smtClean="0"/>
              <a:t> and IR range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1"/>
          <p:cNvSpPr>
            <a:spLocks noGrp="1"/>
          </p:cNvSpPr>
          <p:nvPr>
            <p:ph type="title"/>
          </p:nvPr>
        </p:nvSpPr>
        <p:spPr>
          <a:xfrm>
            <a:off x="457200" y="94488"/>
            <a:ext cx="8229600" cy="819912"/>
          </a:xfrm>
        </p:spPr>
        <p:txBody>
          <a:bodyPr>
            <a:normAutofit/>
          </a:bodyPr>
          <a:lstStyle/>
          <a:p>
            <a:pPr algn="ctr" eaLnBrk="1" hangingPunct="1"/>
            <a:r>
              <a:rPr lang="en-US" sz="4400" dirty="0" smtClean="0"/>
              <a:t>Conclusions</a:t>
            </a:r>
          </a:p>
        </p:txBody>
      </p:sp>
      <p:sp>
        <p:nvSpPr>
          <p:cNvPr id="41987" name="Content Placeholder 2"/>
          <p:cNvSpPr>
            <a:spLocks noGrp="1"/>
          </p:cNvSpPr>
          <p:nvPr>
            <p:ph idx="1"/>
          </p:nvPr>
        </p:nvSpPr>
        <p:spPr>
          <a:xfrm>
            <a:off x="152400" y="1066800"/>
            <a:ext cx="8839200" cy="5410200"/>
          </a:xfrm>
        </p:spPr>
        <p:txBody>
          <a:bodyPr>
            <a:normAutofit fontScale="70000" lnSpcReduction="20000"/>
          </a:bodyPr>
          <a:lstStyle/>
          <a:p>
            <a:pPr marL="457200" indent="-457200">
              <a:lnSpc>
                <a:spcPct val="110000"/>
              </a:lnSpc>
              <a:buFont typeface="+mj-lt"/>
              <a:buAutoNum type="arabicPeriod"/>
            </a:pPr>
            <a:r>
              <a:rPr lang="x-none" sz="2900" dirty="0" smtClean="0"/>
              <a:t>B</a:t>
            </a:r>
            <a:r>
              <a:rPr lang="en-US" sz="2900" dirty="0" err="1" smtClean="0"/>
              <a:t>oth</a:t>
            </a:r>
            <a:r>
              <a:rPr lang="en-US" sz="2900" dirty="0" smtClean="0"/>
              <a:t> strong and weak gravitational lenses represent</a:t>
            </a:r>
            <a:r>
              <a:rPr lang="x-none" sz="2900" dirty="0" smtClean="0"/>
              <a:t> </a:t>
            </a:r>
            <a:r>
              <a:rPr lang="en-US" sz="2900" dirty="0" smtClean="0"/>
              <a:t>the powerful tools in observational cosmology with wide range of applications:</a:t>
            </a:r>
            <a:endParaRPr lang="x-none" sz="2900" dirty="0" smtClean="0"/>
          </a:p>
          <a:p>
            <a:pPr marL="731520" lvl="1" indent="-274320">
              <a:lnSpc>
                <a:spcPct val="120000"/>
              </a:lnSpc>
            </a:pPr>
            <a:r>
              <a:rPr lang="en-US" sz="2600" dirty="0" smtClean="0"/>
              <a:t>detection of dark matter</a:t>
            </a:r>
            <a:r>
              <a:rPr lang="x-none" sz="2600" smtClean="0"/>
              <a:t> and </a:t>
            </a:r>
            <a:r>
              <a:rPr lang="en-US" sz="2600" dirty="0" smtClean="0"/>
              <a:t>studying </a:t>
            </a:r>
            <a:r>
              <a:rPr lang="x-none" sz="2600" smtClean="0"/>
              <a:t>its distribution</a:t>
            </a:r>
            <a:r>
              <a:rPr lang="en-US" sz="2600" dirty="0" smtClean="0"/>
              <a:t>,</a:t>
            </a:r>
          </a:p>
          <a:p>
            <a:pPr marL="731520" lvl="1" indent="-274320">
              <a:lnSpc>
                <a:spcPct val="120000"/>
              </a:lnSpc>
            </a:pPr>
            <a:r>
              <a:rPr lang="en-US" sz="2600" dirty="0" smtClean="0"/>
              <a:t>constraining the cosmological</a:t>
            </a:r>
            <a:r>
              <a:rPr lang="x-none" sz="2600" dirty="0" smtClean="0"/>
              <a:t> </a:t>
            </a:r>
            <a:r>
              <a:rPr lang="en-US" sz="2600" dirty="0" smtClean="0"/>
              <a:t>parameters ,</a:t>
            </a:r>
            <a:endParaRPr lang="x-none" sz="2600" dirty="0" smtClean="0"/>
          </a:p>
          <a:p>
            <a:pPr marL="731520" lvl="1" indent="-274320">
              <a:lnSpc>
                <a:spcPct val="120000"/>
              </a:lnSpc>
            </a:pPr>
            <a:r>
              <a:rPr lang="en-US" sz="2600" dirty="0" smtClean="0"/>
              <a:t>detection of  the distant objects (natural</a:t>
            </a:r>
            <a:r>
              <a:rPr lang="x-none" sz="2600" smtClean="0"/>
              <a:t> </a:t>
            </a:r>
            <a:r>
              <a:rPr lang="en-US" sz="2600" dirty="0" smtClean="0"/>
              <a:t>telescopes), </a:t>
            </a:r>
          </a:p>
          <a:p>
            <a:pPr marL="731520" lvl="1" indent="-274320">
              <a:lnSpc>
                <a:spcPct val="120000"/>
              </a:lnSpc>
            </a:pPr>
            <a:r>
              <a:rPr lang="en-US" sz="2600" dirty="0" smtClean="0"/>
              <a:t>investigating the physics and geometry in the innermost regions</a:t>
            </a:r>
            <a:r>
              <a:rPr lang="x-none" sz="2600" dirty="0" smtClean="0"/>
              <a:t> </a:t>
            </a:r>
            <a:r>
              <a:rPr lang="en-US" sz="2600" dirty="0" smtClean="0"/>
              <a:t>of galaxies and quasars, close to their central </a:t>
            </a:r>
            <a:r>
              <a:rPr lang="x-none" sz="2600" dirty="0" smtClean="0"/>
              <a:t>SMBHs</a:t>
            </a:r>
            <a:r>
              <a:rPr lang="en-US" sz="2600" dirty="0" smtClean="0"/>
              <a:t>. </a:t>
            </a:r>
            <a:endParaRPr lang="x-none" sz="2600" dirty="0" smtClean="0"/>
          </a:p>
          <a:p>
            <a:pPr marL="457200" indent="-457200">
              <a:lnSpc>
                <a:spcPct val="110000"/>
              </a:lnSpc>
              <a:buFont typeface="+mj-lt"/>
              <a:buAutoNum type="arabicPeriod"/>
            </a:pPr>
            <a:r>
              <a:rPr lang="en-US" sz="2900" dirty="0" smtClean="0"/>
              <a:t>We </a:t>
            </a:r>
            <a:r>
              <a:rPr lang="x-none" sz="2900" dirty="0" smtClean="0"/>
              <a:t> studied </a:t>
            </a:r>
            <a:r>
              <a:rPr lang="en-US" sz="2900" dirty="0" smtClean="0"/>
              <a:t>gravitational lens statistics on a sample of </a:t>
            </a:r>
            <a:r>
              <a:rPr lang="en-US" sz="2900" dirty="0" err="1" smtClean="0"/>
              <a:t>lensed</a:t>
            </a:r>
            <a:r>
              <a:rPr lang="en-US" sz="2900" dirty="0" smtClean="0"/>
              <a:t> quasars </a:t>
            </a:r>
            <a:r>
              <a:rPr lang="x-none" sz="2900" dirty="0" smtClean="0"/>
              <a:t>in order to</a:t>
            </a:r>
            <a:r>
              <a:rPr lang="en-US" sz="2900" dirty="0" smtClean="0"/>
              <a:t> constrain the cosmological parameters</a:t>
            </a:r>
            <a:r>
              <a:rPr lang="x-none" sz="2900" dirty="0" smtClean="0"/>
              <a:t> and </a:t>
            </a:r>
            <a:r>
              <a:rPr lang="en-US" sz="2900" dirty="0" smtClean="0"/>
              <a:t>obtained</a:t>
            </a:r>
            <a:r>
              <a:rPr lang="x-none" sz="2900" dirty="0" smtClean="0"/>
              <a:t> the</a:t>
            </a:r>
            <a:r>
              <a:rPr lang="en-US" sz="2900" dirty="0" smtClean="0"/>
              <a:t> results </a:t>
            </a:r>
            <a:r>
              <a:rPr lang="x-none" sz="2900" dirty="0" smtClean="0"/>
              <a:t>which </a:t>
            </a:r>
            <a:r>
              <a:rPr lang="en-US" sz="2900" dirty="0" smtClean="0"/>
              <a:t>are in satisfactory agreement </a:t>
            </a:r>
            <a:r>
              <a:rPr lang="en-US" sz="2900" dirty="0" err="1" smtClean="0"/>
              <a:t>wi</a:t>
            </a:r>
            <a:r>
              <a:rPr lang="x-none" sz="2900" dirty="0" smtClean="0"/>
              <a:t>th other studies</a:t>
            </a:r>
          </a:p>
          <a:p>
            <a:pPr marL="457200" indent="-457200">
              <a:lnSpc>
                <a:spcPct val="110000"/>
              </a:lnSpc>
              <a:buFont typeface="+mj-lt"/>
              <a:buAutoNum type="arabicPeriod"/>
            </a:pPr>
            <a:r>
              <a:rPr lang="x-none" sz="2900" dirty="0" smtClean="0"/>
              <a:t>We also investigated o</a:t>
            </a:r>
            <a:r>
              <a:rPr lang="en-US" sz="2900" dirty="0" err="1" smtClean="0"/>
              <a:t>ptical</a:t>
            </a:r>
            <a:r>
              <a:rPr lang="en-US" sz="2900" dirty="0" smtClean="0"/>
              <a:t> depth of cosmologically distributed gravitational </a:t>
            </a:r>
            <a:r>
              <a:rPr lang="en-US" sz="2900" dirty="0" err="1" smtClean="0"/>
              <a:t>microlenses</a:t>
            </a:r>
            <a:r>
              <a:rPr lang="en-US" sz="2900" dirty="0" smtClean="0"/>
              <a:t> </a:t>
            </a:r>
            <a:r>
              <a:rPr lang="x-none" sz="2900" dirty="0" smtClean="0"/>
              <a:t>and showed that it </a:t>
            </a:r>
            <a:r>
              <a:rPr lang="en-US" sz="2900" dirty="0" smtClean="0"/>
              <a:t>also depends on assumed cosmological model</a:t>
            </a:r>
            <a:endParaRPr lang="x-none" sz="2900" dirty="0" smtClean="0"/>
          </a:p>
          <a:p>
            <a:pPr marL="457200" indent="-457200">
              <a:lnSpc>
                <a:spcPct val="120000"/>
              </a:lnSpc>
              <a:buFont typeface="+mj-lt"/>
              <a:buAutoNum type="arabicPeriod"/>
            </a:pPr>
            <a:r>
              <a:rPr lang="en-US" sz="2900" dirty="0" smtClean="0">
                <a:solidFill>
                  <a:prstClr val="black"/>
                </a:solidFill>
              </a:rPr>
              <a:t>We developed a model of relativistic accretion disk based on ray-tracing method in Kerr metric and</a:t>
            </a:r>
            <a:r>
              <a:rPr lang="x-none" sz="2900" smtClean="0"/>
              <a:t> </a:t>
            </a:r>
            <a:r>
              <a:rPr lang="en-US" sz="2900" dirty="0" smtClean="0"/>
              <a:t>3</a:t>
            </a:r>
            <a:r>
              <a:rPr lang="x-none" sz="2900" smtClean="0"/>
              <a:t> </a:t>
            </a:r>
            <a:r>
              <a:rPr lang="en-US" sz="2900" dirty="0" smtClean="0"/>
              <a:t>model</a:t>
            </a:r>
            <a:r>
              <a:rPr lang="x-none" sz="2900" dirty="0" smtClean="0"/>
              <a:t>s of gravitational </a:t>
            </a:r>
            <a:r>
              <a:rPr lang="en-US" sz="2900" dirty="0" err="1" smtClean="0"/>
              <a:t>microlenses</a:t>
            </a:r>
            <a:r>
              <a:rPr lang="en-US" sz="2900" dirty="0" smtClean="0"/>
              <a:t> (point-like, caustic and magnification map),</a:t>
            </a:r>
            <a:r>
              <a:rPr lang="x-none" sz="2900" smtClean="0"/>
              <a:t> </a:t>
            </a:r>
            <a:r>
              <a:rPr lang="x-none" sz="2900" dirty="0" smtClean="0"/>
              <a:t>and used them </a:t>
            </a:r>
            <a:r>
              <a:rPr lang="en-US" sz="2900" dirty="0" smtClean="0"/>
              <a:t>to study the space-time geometry</a:t>
            </a:r>
            <a:r>
              <a:rPr lang="x-none" sz="2900" dirty="0" smtClean="0"/>
              <a:t> </a:t>
            </a:r>
            <a:r>
              <a:rPr lang="x-none" sz="2900" smtClean="0"/>
              <a:t>and </a:t>
            </a:r>
            <a:r>
              <a:rPr lang="en-US" sz="2900" dirty="0" smtClean="0"/>
              <a:t>accretion physics in vicinity of the SMBHs </a:t>
            </a:r>
            <a:endParaRPr lang="x-none" sz="2900" dirty="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Kalemegdan3a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2379" y="97506"/>
            <a:ext cx="8813902" cy="660809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9821" y="5385137"/>
            <a:ext cx="9007979" cy="1015663"/>
          </a:xfrm>
          <a:prstGeom prst="rect">
            <a:avLst/>
          </a:prstGeom>
          <a:noFill/>
        </p:spPr>
        <p:txBody>
          <a:bodyPr wrap="none">
            <a:spAutoFit/>
            <a:scene3d>
              <a:camera prst="perspectiveFront"/>
              <a:lightRig rig="threePt" dir="t"/>
            </a:scene3d>
          </a:bodyPr>
          <a:lstStyle/>
          <a:p>
            <a:pPr algn="ctr" eaLnBrk="0" hangingPunct="0">
              <a:defRPr/>
            </a:pPr>
            <a:r>
              <a:rPr lang="en-US" sz="6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  <a:reflection blurRad="6350" stA="55000" endA="50" endPos="85000" dist="29997" dir="5400000" sy="-100000" algn="bl" rotWithShape="0"/>
                </a:effectLst>
                <a:cs typeface="+mn-cs"/>
              </a:rPr>
              <a:t>Thank you for attention!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Content Placeholder 3" descr="soldner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152400" y="1419149"/>
            <a:ext cx="1971446" cy="2543251"/>
          </a:xfr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7106" name="AutoShape 2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382000" cy="609600"/>
          </a:xfrm>
        </p:spPr>
        <p:txBody>
          <a:bodyPr>
            <a:noAutofit/>
          </a:bodyPr>
          <a:lstStyle/>
          <a:p>
            <a:pPr algn="ctr"/>
            <a:r>
              <a:rPr lang="en-US" sz="4000" dirty="0" smtClean="0"/>
              <a:t>Light deflection angle</a:t>
            </a:r>
            <a:endParaRPr lang="sr-Cyrl-CS" sz="4000" dirty="0"/>
          </a:p>
        </p:txBody>
      </p:sp>
      <p:sp>
        <p:nvSpPr>
          <p:cNvPr id="47128" name="Text Box 24"/>
          <p:cNvSpPr txBox="1">
            <a:spLocks noChangeArrowheads="1"/>
          </p:cNvSpPr>
          <p:nvPr/>
        </p:nvSpPr>
        <p:spPr bwMode="auto">
          <a:xfrm>
            <a:off x="76200" y="4170164"/>
            <a:ext cx="4572000" cy="21544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274320" indent="-274320">
              <a:buClr>
                <a:schemeClr val="tx1"/>
              </a:buClr>
              <a:buSzPct val="100000"/>
              <a:buFont typeface="Wingdings" pitchFamily="2" charset="2"/>
              <a:buAutoNum type="arabicPeriod"/>
            </a:pPr>
            <a:r>
              <a:rPr lang="de-DE" sz="2000" dirty="0" smtClean="0"/>
              <a:t>Johann Georg von</a:t>
            </a:r>
            <a:r>
              <a:rPr lang="en-US" sz="2000" dirty="0" smtClean="0"/>
              <a:t> </a:t>
            </a:r>
            <a:r>
              <a:rPr lang="de-DE" sz="2000" dirty="0" smtClean="0"/>
              <a:t>Soldner</a:t>
            </a:r>
            <a:r>
              <a:rPr lang="x-none" sz="2000" smtClean="0"/>
              <a:t> </a:t>
            </a:r>
            <a:r>
              <a:rPr lang="sr-Cyrl-CS" sz="2000" dirty="0" smtClean="0"/>
              <a:t>(1804)</a:t>
            </a:r>
            <a:r>
              <a:rPr lang="en-US" sz="2000" dirty="0" smtClean="0"/>
              <a:t> - trajectory of particle with speed </a:t>
            </a:r>
            <a:r>
              <a:rPr lang="en-US" sz="2000" i="1" dirty="0" smtClean="0"/>
              <a:t>c:</a:t>
            </a:r>
          </a:p>
          <a:p>
            <a:pPr marL="274320" indent="-274320">
              <a:lnSpc>
                <a:spcPct val="150000"/>
              </a:lnSpc>
              <a:buClr>
                <a:schemeClr val="tx1"/>
              </a:buClr>
              <a:buSzPct val="100000"/>
            </a:pPr>
            <a:endParaRPr lang="en-US" sz="1200" dirty="0" smtClean="0"/>
          </a:p>
          <a:p>
            <a:pPr marL="274320" indent="-274320">
              <a:lnSpc>
                <a:spcPct val="150000"/>
              </a:lnSpc>
              <a:buClr>
                <a:schemeClr val="tx1"/>
              </a:buClr>
              <a:buSzPct val="100000"/>
            </a:pPr>
            <a:endParaRPr lang="en-US" sz="1200" dirty="0" smtClean="0"/>
          </a:p>
          <a:p>
            <a:pPr marL="274320" indent="-274320">
              <a:lnSpc>
                <a:spcPct val="150000"/>
              </a:lnSpc>
              <a:buClr>
                <a:schemeClr val="tx1"/>
              </a:buClr>
              <a:buSzPct val="100000"/>
            </a:pPr>
            <a:endParaRPr lang="sr-Cyrl-CS" sz="1200" dirty="0"/>
          </a:p>
          <a:p>
            <a:pPr marL="274320" indent="-274320">
              <a:buClr>
                <a:schemeClr val="tx1"/>
              </a:buClr>
              <a:buSzPct val="100000"/>
              <a:buFont typeface="+mj-lt"/>
              <a:buAutoNum type="arabicPeriod" startAt="2"/>
            </a:pPr>
            <a:r>
              <a:rPr lang="en-US" sz="2000" dirty="0" smtClean="0"/>
              <a:t>Albert Einstein </a:t>
            </a:r>
            <a:r>
              <a:rPr lang="sr-Cyrl-CS" sz="2000" dirty="0" smtClean="0"/>
              <a:t>(</a:t>
            </a:r>
            <a:r>
              <a:rPr lang="it-IT" sz="2000" dirty="0" smtClean="0"/>
              <a:t>1915) </a:t>
            </a:r>
            <a:r>
              <a:rPr lang="en-US" sz="2000" dirty="0" smtClean="0"/>
              <a:t>-</a:t>
            </a:r>
            <a:r>
              <a:rPr lang="it-IT" sz="2000" dirty="0" smtClean="0"/>
              <a:t>General Relativity:</a:t>
            </a:r>
            <a:endParaRPr lang="x-none" sz="2000" dirty="0" smtClean="0"/>
          </a:p>
        </p:txBody>
      </p:sp>
      <p:sp>
        <p:nvSpPr>
          <p:cNvPr id="18" name="TextBox 17"/>
          <p:cNvSpPr txBox="1"/>
          <p:nvPr/>
        </p:nvSpPr>
        <p:spPr>
          <a:xfrm>
            <a:off x="4419600" y="4688919"/>
            <a:ext cx="4648200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880" indent="-18288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Pct val="85000"/>
              <a:buFont typeface="Wingdings 2"/>
              <a:buChar char=""/>
            </a:pPr>
            <a:r>
              <a:rPr lang="en-US" sz="2000" dirty="0" smtClean="0"/>
              <a:t>Total solar eclipse in</a:t>
            </a:r>
            <a:r>
              <a:rPr lang="x-none" sz="2000" smtClean="0"/>
              <a:t> </a:t>
            </a:r>
            <a:r>
              <a:rPr lang="x-none" sz="2000" dirty="0" smtClean="0"/>
              <a:t>1919:</a:t>
            </a:r>
          </a:p>
          <a:p>
            <a:pPr marL="342900" lvl="0" indent="-342900">
              <a:buFontTx/>
              <a:buAutoNum type="arabicPeriod"/>
            </a:pPr>
            <a:r>
              <a:rPr lang="en-US" sz="2000" dirty="0" smtClean="0">
                <a:solidFill>
                  <a:prstClr val="black"/>
                </a:solidFill>
              </a:rPr>
              <a:t>no light bending</a:t>
            </a:r>
            <a:r>
              <a:rPr lang="x-none" sz="2000" smtClean="0">
                <a:solidFill>
                  <a:prstClr val="black"/>
                </a:solidFill>
              </a:rPr>
              <a:t>: </a:t>
            </a:r>
            <a:r>
              <a:rPr lang="el-GR" sz="2000" i="1" dirty="0" smtClean="0">
                <a:solidFill>
                  <a:prstClr val="black"/>
                </a:solidFill>
              </a:rPr>
              <a:t>α</a:t>
            </a:r>
            <a:r>
              <a:rPr lang="x-none" sz="2000" smtClean="0">
                <a:solidFill>
                  <a:prstClr val="black"/>
                </a:solidFill>
              </a:rPr>
              <a:t> </a:t>
            </a:r>
            <a:r>
              <a:rPr lang="en-US" sz="2000" dirty="0" smtClean="0">
                <a:solidFill>
                  <a:prstClr val="black"/>
                </a:solidFill>
              </a:rPr>
              <a:t>= 0"</a:t>
            </a:r>
          </a:p>
          <a:p>
            <a:pPr marL="342900" lvl="0" indent="-342900">
              <a:buFontTx/>
              <a:buAutoNum type="arabicPeriod"/>
            </a:pPr>
            <a:r>
              <a:rPr lang="en-US" sz="2000" dirty="0" smtClean="0">
                <a:solidFill>
                  <a:prstClr val="black"/>
                </a:solidFill>
              </a:rPr>
              <a:t>Newton's mechanics</a:t>
            </a:r>
            <a:r>
              <a:rPr lang="x-none" sz="2000" smtClean="0">
                <a:solidFill>
                  <a:prstClr val="black"/>
                </a:solidFill>
              </a:rPr>
              <a:t>: </a:t>
            </a:r>
            <a:r>
              <a:rPr lang="el-GR" sz="2000" i="1" dirty="0" smtClean="0">
                <a:solidFill>
                  <a:prstClr val="black"/>
                </a:solidFill>
              </a:rPr>
              <a:t>α</a:t>
            </a:r>
            <a:r>
              <a:rPr lang="x-none" sz="2000" smtClean="0">
                <a:solidFill>
                  <a:prstClr val="black"/>
                </a:solidFill>
              </a:rPr>
              <a:t> </a:t>
            </a:r>
            <a:r>
              <a:rPr lang="en-US" sz="2000" dirty="0" smtClean="0">
                <a:solidFill>
                  <a:prstClr val="black"/>
                </a:solidFill>
              </a:rPr>
              <a:t>= 0".87</a:t>
            </a:r>
          </a:p>
          <a:p>
            <a:pPr marL="342900" lvl="0" indent="-342900">
              <a:buFontTx/>
              <a:buAutoNum type="arabicPeriod"/>
            </a:pPr>
            <a:r>
              <a:rPr lang="en-US" sz="2000" dirty="0" smtClean="0">
                <a:solidFill>
                  <a:prstClr val="black"/>
                </a:solidFill>
              </a:rPr>
              <a:t>GR</a:t>
            </a:r>
            <a:r>
              <a:rPr lang="x-none" sz="2000" smtClean="0">
                <a:solidFill>
                  <a:prstClr val="black"/>
                </a:solidFill>
              </a:rPr>
              <a:t>:</a:t>
            </a:r>
            <a:r>
              <a:rPr lang="en-US" sz="2000" dirty="0" smtClean="0">
                <a:solidFill>
                  <a:prstClr val="black"/>
                </a:solidFill>
              </a:rPr>
              <a:t> </a:t>
            </a:r>
            <a:r>
              <a:rPr lang="el-GR" sz="2000" i="1" dirty="0" smtClean="0">
                <a:solidFill>
                  <a:prstClr val="black"/>
                </a:solidFill>
              </a:rPr>
              <a:t>α</a:t>
            </a:r>
            <a:r>
              <a:rPr lang="en-US" sz="2000" dirty="0" smtClean="0">
                <a:solidFill>
                  <a:prstClr val="black"/>
                </a:solidFill>
              </a:rPr>
              <a:t> = 1".75</a:t>
            </a:r>
            <a:endParaRPr lang="x-none" sz="2000" dirty="0" smtClean="0">
              <a:solidFill>
                <a:prstClr val="black"/>
              </a:solidFill>
            </a:endParaRPr>
          </a:p>
          <a:p>
            <a:pPr marL="182880" lvl="0" indent="-18288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85000"/>
              <a:buFont typeface="Wingdings 2"/>
              <a:buChar char=""/>
            </a:pPr>
            <a:r>
              <a:rPr lang="en-US" sz="2000" dirty="0" smtClean="0"/>
              <a:t>Confirmation of Einstein’s</a:t>
            </a:r>
            <a:r>
              <a:rPr lang="sr-Cyrl-CS" sz="2000" dirty="0" smtClean="0"/>
              <a:t> </a:t>
            </a:r>
            <a:r>
              <a:rPr lang="en-US" sz="2000" dirty="0" smtClean="0"/>
              <a:t>predictions</a:t>
            </a:r>
            <a:r>
              <a:rPr lang="x-none" sz="2000" smtClean="0"/>
              <a:t>:</a:t>
            </a:r>
            <a:endParaRPr lang="en-US" sz="2000" dirty="0" smtClean="0"/>
          </a:p>
          <a:p>
            <a:pPr marL="274320" indent="-274320">
              <a:spcBef>
                <a:spcPct val="20000"/>
              </a:spcBef>
              <a:buClr>
                <a:srgbClr val="0BD0D9"/>
              </a:buClr>
              <a:buSzPct val="95000"/>
            </a:pPr>
            <a:r>
              <a:rPr lang="en-US" sz="2000" dirty="0" smtClean="0"/>
              <a:t>	</a:t>
            </a:r>
            <a:r>
              <a:rPr lang="el-GR" sz="2000" i="1" dirty="0" smtClean="0"/>
              <a:t>α</a:t>
            </a:r>
            <a:r>
              <a:rPr lang="en-US" sz="2000" i="1" baseline="-25000" dirty="0" smtClean="0"/>
              <a:t>1</a:t>
            </a:r>
            <a:r>
              <a:rPr lang="x-none" sz="2000" smtClean="0"/>
              <a:t> </a:t>
            </a:r>
            <a:r>
              <a:rPr lang="en-US" sz="2000" dirty="0" smtClean="0"/>
              <a:t>= 1".98 ± 0".12      </a:t>
            </a:r>
            <a:r>
              <a:rPr lang="el-GR" sz="2000" i="1" dirty="0" smtClean="0"/>
              <a:t>α</a:t>
            </a:r>
            <a:r>
              <a:rPr lang="en-US" sz="2000" i="1" baseline="-25000" dirty="0" smtClean="0"/>
              <a:t>2</a:t>
            </a:r>
            <a:r>
              <a:rPr lang="x-none" sz="2000" smtClean="0"/>
              <a:t> </a:t>
            </a:r>
            <a:r>
              <a:rPr lang="en-US" sz="2000" dirty="0" smtClean="0"/>
              <a:t>= 1".61 ± 0".30</a:t>
            </a:r>
          </a:p>
        </p:txBody>
      </p:sp>
      <p:pic>
        <p:nvPicPr>
          <p:cNvPr id="19" name="Picture 18" descr="solar_eclipse_1919_l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172200" y="838200"/>
            <a:ext cx="2914650" cy="3810000"/>
          </a:xfrm>
          <a:prstGeom prst="rect">
            <a:avLst/>
          </a:prstGeom>
        </p:spPr>
      </p:pic>
      <p:pic>
        <p:nvPicPr>
          <p:cNvPr id="12" name="Picture 11" descr="gravitational-lens-01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209800" y="838200"/>
            <a:ext cx="3822743" cy="3058195"/>
          </a:xfrm>
          <a:prstGeom prst="rect">
            <a:avLst/>
          </a:prstGeom>
        </p:spPr>
      </p:pic>
      <p:graphicFrame>
        <p:nvGraphicFramePr>
          <p:cNvPr id="13" name="Object 12"/>
          <p:cNvGraphicFramePr>
            <a:graphicFrameLocks noChangeAspect="1"/>
          </p:cNvGraphicFramePr>
          <p:nvPr/>
        </p:nvGraphicFramePr>
        <p:xfrm>
          <a:off x="3892550" y="1460500"/>
          <a:ext cx="114300" cy="177800"/>
        </p:xfrm>
        <a:graphic>
          <a:graphicData uri="http://schemas.openxmlformats.org/presentationml/2006/ole">
            <p:oleObj spid="_x0000_s84994" name="Equation" r:id="rId7" imgW="114120" imgH="177480" progId="Equation.DSMT4">
              <p:embed/>
            </p:oleObj>
          </a:graphicData>
        </a:graphic>
      </p:graphicFrame>
      <p:graphicFrame>
        <p:nvGraphicFramePr>
          <p:cNvPr id="14" name="Object 13"/>
          <p:cNvGraphicFramePr>
            <a:graphicFrameLocks noChangeAspect="1"/>
          </p:cNvGraphicFramePr>
          <p:nvPr/>
        </p:nvGraphicFramePr>
        <p:xfrm>
          <a:off x="1663700" y="4876800"/>
          <a:ext cx="1155700" cy="723900"/>
        </p:xfrm>
        <a:graphic>
          <a:graphicData uri="http://schemas.openxmlformats.org/presentationml/2006/ole">
            <p:oleObj spid="_x0000_s84995" name="Equation" r:id="rId8" imgW="1155600" imgH="723600" progId="Equation.DSMT4">
              <p:embed/>
            </p:oleObj>
          </a:graphicData>
        </a:graphic>
      </p:graphicFrame>
      <p:graphicFrame>
        <p:nvGraphicFramePr>
          <p:cNvPr id="167939" name="Object 3"/>
          <p:cNvGraphicFramePr>
            <a:graphicFrameLocks noChangeAspect="1"/>
          </p:cNvGraphicFramePr>
          <p:nvPr/>
        </p:nvGraphicFramePr>
        <p:xfrm>
          <a:off x="1663700" y="6057900"/>
          <a:ext cx="1155700" cy="723900"/>
        </p:xfrm>
        <a:graphic>
          <a:graphicData uri="http://schemas.openxmlformats.org/presentationml/2006/ole">
            <p:oleObj spid="_x0000_s84996" name="Equation" r:id="rId9" imgW="1155600" imgH="723600" progId="Equation.DSMT4">
              <p:embed/>
            </p:oleObj>
          </a:graphicData>
        </a:graphic>
      </p:graphicFrame>
      <p:graphicFrame>
        <p:nvGraphicFramePr>
          <p:cNvPr id="15" name="Object 14"/>
          <p:cNvGraphicFramePr>
            <a:graphicFrameLocks noChangeAspect="1"/>
          </p:cNvGraphicFramePr>
          <p:nvPr/>
        </p:nvGraphicFramePr>
        <p:xfrm>
          <a:off x="4489450" y="3295650"/>
          <a:ext cx="165100" cy="266700"/>
        </p:xfrm>
        <a:graphic>
          <a:graphicData uri="http://schemas.openxmlformats.org/presentationml/2006/ole">
            <p:oleObj spid="_x0000_s84997" name="Equation" r:id="rId10" imgW="164880" imgH="266400" progId="Equation.DSMT4">
              <p:embed/>
            </p:oleObj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1440"/>
            <a:ext cx="5029200" cy="9144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000" dirty="0" smtClean="0"/>
              <a:t>Gravitational </a:t>
            </a:r>
            <a:r>
              <a:rPr lang="en-US" sz="4000" dirty="0" err="1" smtClean="0"/>
              <a:t>lensing</a:t>
            </a:r>
            <a:r>
              <a:rPr lang="en-US" sz="4000" dirty="0" smtClean="0"/>
              <a:t> types and applications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14400"/>
            <a:ext cx="6019800" cy="5943600"/>
          </a:xfrm>
        </p:spPr>
        <p:txBody>
          <a:bodyPr>
            <a:normAutofit fontScale="85000" lnSpcReduction="20000"/>
          </a:bodyPr>
          <a:lstStyle/>
          <a:p>
            <a:pPr>
              <a:spcBef>
                <a:spcPts val="0"/>
              </a:spcBef>
              <a:buFont typeface="+mj-lt"/>
              <a:buAutoNum type="arabicPeriod"/>
            </a:pPr>
            <a:r>
              <a:rPr lang="en-US" sz="2800" dirty="0" smtClean="0"/>
              <a:t>Strong </a:t>
            </a:r>
            <a:r>
              <a:rPr lang="en-US" sz="2800" dirty="0" err="1" smtClean="0"/>
              <a:t>lensing</a:t>
            </a:r>
            <a:r>
              <a:rPr lang="en-US" sz="2800" dirty="0" smtClean="0"/>
              <a:t> (natural telescopes):</a:t>
            </a:r>
          </a:p>
          <a:p>
            <a:pPr marL="274320" lvl="1" indent="-182880">
              <a:lnSpc>
                <a:spcPct val="120000"/>
              </a:lnSpc>
              <a:spcBef>
                <a:spcPts val="0"/>
              </a:spcBef>
            </a:pPr>
            <a:r>
              <a:rPr lang="en-US" sz="2300" b="1" dirty="0" smtClean="0"/>
              <a:t>by galaxies (</a:t>
            </a:r>
            <a:r>
              <a:rPr lang="en-US" sz="2300" b="1" dirty="0" err="1" smtClean="0"/>
              <a:t>macrolensing</a:t>
            </a:r>
            <a:r>
              <a:rPr lang="en-US" sz="2300" b="1" dirty="0" smtClean="0"/>
              <a:t>)</a:t>
            </a:r>
            <a:r>
              <a:rPr lang="en-US" sz="2300" dirty="0" smtClean="0"/>
              <a:t> - multiple images of the background sources: determination of cosmological parameters (</a:t>
            </a:r>
            <a:r>
              <a:rPr lang="en-US" sz="2300" i="1" dirty="0" smtClean="0"/>
              <a:t>H</a:t>
            </a:r>
            <a:r>
              <a:rPr lang="en-US" sz="2300" i="1" baseline="-25000" dirty="0" smtClean="0"/>
              <a:t>0</a:t>
            </a:r>
            <a:r>
              <a:rPr lang="en-US" sz="2300" dirty="0" smtClean="0"/>
              <a:t> from time delays, </a:t>
            </a:r>
            <a:r>
              <a:rPr lang="el-GR" sz="2300" i="1" dirty="0" smtClean="0"/>
              <a:t>Ω</a:t>
            </a:r>
            <a:r>
              <a:rPr lang="en-US" sz="2300" i="1" baseline="-25000" dirty="0" smtClean="0"/>
              <a:t>M</a:t>
            </a:r>
            <a:r>
              <a:rPr lang="en-US" sz="2300" i="1" dirty="0" smtClean="0"/>
              <a:t>, </a:t>
            </a:r>
            <a:r>
              <a:rPr lang="el-GR" sz="2300" i="1" dirty="0" smtClean="0"/>
              <a:t>Ω</a:t>
            </a:r>
            <a:r>
              <a:rPr lang="en-US" sz="2300" i="1" baseline="-25000" dirty="0" smtClean="0"/>
              <a:t>Λ</a:t>
            </a:r>
            <a:r>
              <a:rPr lang="en-US" sz="2300" i="1" dirty="0" smtClean="0"/>
              <a:t>, </a:t>
            </a:r>
            <a:r>
              <a:rPr lang="el-GR" sz="2300" i="1" dirty="0" smtClean="0"/>
              <a:t>Ω</a:t>
            </a:r>
            <a:r>
              <a:rPr lang="en-US" sz="2300" i="1" baseline="-25000" dirty="0" smtClean="0"/>
              <a:t>k</a:t>
            </a:r>
            <a:r>
              <a:rPr lang="en-US" sz="2300" dirty="0" smtClean="0"/>
              <a:t> from </a:t>
            </a:r>
            <a:r>
              <a:rPr lang="en-US" sz="2300" dirty="0" err="1" smtClean="0"/>
              <a:t>lensing</a:t>
            </a:r>
            <a:r>
              <a:rPr lang="en-US" sz="2300" dirty="0" smtClean="0"/>
              <a:t> statistics)</a:t>
            </a:r>
          </a:p>
          <a:p>
            <a:pPr marL="274320" lvl="1" indent="-182880">
              <a:lnSpc>
                <a:spcPct val="120000"/>
              </a:lnSpc>
              <a:spcBef>
                <a:spcPts val="0"/>
              </a:spcBef>
            </a:pPr>
            <a:r>
              <a:rPr lang="en-US" sz="2300" b="1" dirty="0" smtClean="0"/>
              <a:t>by clusters of galaxies</a:t>
            </a:r>
            <a:r>
              <a:rPr lang="en-US" sz="2300" dirty="0" smtClean="0"/>
              <a:t> - giant arcs as images of distant background galaxies: finding the most distant galaxies in the Universe</a:t>
            </a:r>
          </a:p>
          <a:p>
            <a:pPr marL="274320" lvl="1" indent="-182880">
              <a:lnSpc>
                <a:spcPct val="120000"/>
              </a:lnSpc>
              <a:spcBef>
                <a:spcPts val="0"/>
              </a:spcBef>
            </a:pPr>
            <a:r>
              <a:rPr lang="en-US" sz="2300" b="1" dirty="0" smtClean="0"/>
              <a:t>by stars (</a:t>
            </a:r>
            <a:r>
              <a:rPr lang="en-US" sz="2300" b="1" dirty="0" err="1" smtClean="0"/>
              <a:t>microlensing</a:t>
            </a:r>
            <a:r>
              <a:rPr lang="en-US" sz="2300" b="1" dirty="0" smtClean="0"/>
              <a:t>)</a:t>
            </a:r>
            <a:r>
              <a:rPr lang="en-US" sz="2300" dirty="0" smtClean="0"/>
              <a:t> - amplification (magnification) of the background sources: detection of </a:t>
            </a:r>
            <a:r>
              <a:rPr lang="en-US" sz="2300" dirty="0" err="1" smtClean="0"/>
              <a:t>extrasolar</a:t>
            </a:r>
            <a:r>
              <a:rPr lang="en-US" sz="2300" dirty="0" smtClean="0"/>
              <a:t> planets, studying the innermost regions of active galaxies around their central </a:t>
            </a:r>
            <a:r>
              <a:rPr lang="en-US" sz="2300" dirty="0" err="1" smtClean="0"/>
              <a:t>supermassive</a:t>
            </a:r>
            <a:r>
              <a:rPr lang="en-US" sz="2300" dirty="0" smtClean="0"/>
              <a:t> black holes, constraining cosmological parameters</a:t>
            </a:r>
          </a:p>
          <a:p>
            <a:pPr>
              <a:buFont typeface="+mj-lt"/>
              <a:buAutoNum type="arabicPeriod"/>
            </a:pPr>
            <a:r>
              <a:rPr lang="en-US" sz="2400" dirty="0" smtClean="0"/>
              <a:t>Weak </a:t>
            </a:r>
            <a:r>
              <a:rPr lang="en-US" sz="2800" dirty="0" err="1" smtClean="0"/>
              <a:t>lensing</a:t>
            </a:r>
            <a:r>
              <a:rPr lang="en-US" sz="2800" dirty="0" smtClean="0"/>
              <a:t>:</a:t>
            </a:r>
            <a:endParaRPr lang="en-US" dirty="0" smtClean="0"/>
          </a:p>
          <a:p>
            <a:pPr marL="274320" lvl="1" indent="-182880">
              <a:lnSpc>
                <a:spcPct val="120000"/>
              </a:lnSpc>
              <a:spcBef>
                <a:spcPts val="0"/>
              </a:spcBef>
            </a:pPr>
            <a:r>
              <a:rPr lang="en-US" sz="2300" b="1" dirty="0" smtClean="0"/>
              <a:t>by foreground matter</a:t>
            </a:r>
            <a:r>
              <a:rPr lang="en-US" sz="2300" dirty="0" smtClean="0"/>
              <a:t> - shape distortions of the background sources: the only direct mean to detect the dark matter, studying the distribution of visible and dark matter in the Universe</a:t>
            </a:r>
          </a:p>
        </p:txBody>
      </p:sp>
      <p:pic>
        <p:nvPicPr>
          <p:cNvPr id="4" name="Picture 3" descr="Q2237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3461" y="76197"/>
            <a:ext cx="2821940" cy="282194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6096000" y="2886670"/>
            <a:ext cx="3048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Q2237+030 </a:t>
            </a:r>
            <a:r>
              <a:rPr lang="sr-Cyrl-CS" dirty="0" smtClean="0"/>
              <a:t>(</a:t>
            </a:r>
            <a:r>
              <a:rPr lang="en-US" dirty="0" smtClean="0"/>
              <a:t>Einstein cross</a:t>
            </a:r>
            <a:r>
              <a:rPr lang="sr-Cyrl-CS" dirty="0" smtClean="0"/>
              <a:t>) </a:t>
            </a:r>
            <a:r>
              <a:rPr lang="en-US" dirty="0" smtClean="0"/>
              <a:t>at</a:t>
            </a:r>
            <a:r>
              <a:rPr lang="sr-Cyrl-CS" dirty="0" smtClean="0"/>
              <a:t> </a:t>
            </a:r>
            <a:r>
              <a:rPr lang="en-US" i="1" dirty="0" smtClean="0"/>
              <a:t>z=</a:t>
            </a:r>
            <a:r>
              <a:rPr lang="en-US" dirty="0" smtClean="0"/>
              <a:t>1.695 and</a:t>
            </a:r>
            <a:r>
              <a:rPr lang="sr-Cyrl-CS" dirty="0" smtClean="0"/>
              <a:t> </a:t>
            </a:r>
            <a:r>
              <a:rPr lang="en-US" dirty="0" err="1" smtClean="0"/>
              <a:t>lensing</a:t>
            </a:r>
            <a:r>
              <a:rPr lang="en-US" dirty="0" smtClean="0"/>
              <a:t> galaxy</a:t>
            </a:r>
            <a:r>
              <a:rPr lang="sr-Cyrl-CS" dirty="0" smtClean="0"/>
              <a:t> </a:t>
            </a:r>
            <a:r>
              <a:rPr lang="en-US" dirty="0" smtClean="0"/>
              <a:t>ZW2237+030 at</a:t>
            </a:r>
            <a:r>
              <a:rPr lang="sr-Cyrl-CS" dirty="0" smtClean="0"/>
              <a:t> </a:t>
            </a:r>
            <a:r>
              <a:rPr lang="en-US" i="1" dirty="0" smtClean="0"/>
              <a:t>z=</a:t>
            </a:r>
            <a:r>
              <a:rPr lang="en-US" dirty="0" smtClean="0"/>
              <a:t>0.0394</a:t>
            </a:r>
            <a:endParaRPr lang="en-US" dirty="0"/>
          </a:p>
        </p:txBody>
      </p:sp>
      <p:pic>
        <p:nvPicPr>
          <p:cNvPr id="7" name="Content Placeholder 3" descr="1131_Lens%20a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096000" y="3814445"/>
            <a:ext cx="2844800" cy="266255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010400" y="6477000"/>
            <a:ext cx="137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RXJ1131-1231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1413_ill_inse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63880" y="609600"/>
            <a:ext cx="8046720" cy="6217920"/>
          </a:xfrm>
          <a:prstGeom prst="rect">
            <a:avLst/>
          </a:prstGeom>
        </p:spPr>
      </p:pic>
      <p:sp>
        <p:nvSpPr>
          <p:cNvPr id="3" name="AutoShape 2"/>
          <p:cNvSpPr>
            <a:spLocks noGrp="1" noChangeArrowheads="1"/>
          </p:cNvSpPr>
          <p:nvPr>
            <p:ph type="title"/>
          </p:nvPr>
        </p:nvSpPr>
        <p:spPr>
          <a:xfrm>
            <a:off x="381000" y="0"/>
            <a:ext cx="8382000" cy="609600"/>
          </a:xfrm>
        </p:spPr>
        <p:txBody>
          <a:bodyPr>
            <a:noAutofit/>
          </a:bodyPr>
          <a:lstStyle/>
          <a:p>
            <a:pPr algn="ctr"/>
            <a:r>
              <a:rPr lang="en-US" sz="4000" dirty="0" smtClean="0"/>
              <a:t>Strong </a:t>
            </a:r>
            <a:r>
              <a:rPr lang="en-US" sz="4000" dirty="0" err="1" smtClean="0"/>
              <a:t>lensing</a:t>
            </a:r>
            <a:r>
              <a:rPr lang="en-US" sz="4000" dirty="0" smtClean="0"/>
              <a:t>: macro and </a:t>
            </a:r>
            <a:r>
              <a:rPr lang="en-US" sz="4000" dirty="0" err="1" smtClean="0"/>
              <a:t>microlensing</a:t>
            </a:r>
            <a:endParaRPr lang="sr-Cyrl-CS" sz="40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8" descr="lens"/>
          <p:cNvPicPr>
            <a:picLocks noGrp="1" noChangeAspect="1" noChangeArrowheads="1" noCro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600200" y="76200"/>
            <a:ext cx="6035421" cy="3023616"/>
          </a:xfrm>
        </p:spPr>
      </p:pic>
      <p:pic>
        <p:nvPicPr>
          <p:cNvPr id="4" name="Content Placeholder 3" descr="print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2400" y="3124200"/>
            <a:ext cx="3657600" cy="3657600"/>
          </a:xfrm>
          <a:prstGeom prst="rect">
            <a:avLst/>
          </a:prstGeom>
        </p:spPr>
      </p:pic>
      <p:pic>
        <p:nvPicPr>
          <p:cNvPr id="5" name="Picture 4" descr="mag4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038600" y="3124200"/>
            <a:ext cx="4876800" cy="36576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deflect_lens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6200" y="609600"/>
            <a:ext cx="3456432" cy="2768346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52400" y="76200"/>
            <a:ext cx="8839200" cy="533400"/>
          </a:xfrm>
        </p:spPr>
        <p:txBody>
          <a:bodyPr>
            <a:noAutofit/>
          </a:bodyPr>
          <a:lstStyle/>
          <a:p>
            <a:pPr algn="ctr"/>
            <a:r>
              <a:rPr lang="en-US" sz="3600" dirty="0" smtClean="0"/>
              <a:t>Weak </a:t>
            </a:r>
            <a:r>
              <a:rPr lang="en-US" sz="3600" dirty="0" err="1" smtClean="0"/>
              <a:t>lensing</a:t>
            </a:r>
            <a:endParaRPr lang="en-US" sz="3600" dirty="0"/>
          </a:p>
        </p:txBody>
      </p:sp>
      <p:pic>
        <p:nvPicPr>
          <p:cNvPr id="13" name="Picture 12" descr="Shear-component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62000" y="3733800"/>
            <a:ext cx="2225040" cy="2880360"/>
          </a:xfrm>
          <a:prstGeom prst="rect">
            <a:avLst/>
          </a:prstGeom>
        </p:spPr>
      </p:pic>
      <p:pic>
        <p:nvPicPr>
          <p:cNvPr id="12" name="Picture 11" descr="fig5a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533143" y="609604"/>
            <a:ext cx="2624328" cy="2608326"/>
          </a:xfrm>
          <a:prstGeom prst="rect">
            <a:avLst/>
          </a:prstGeom>
        </p:spPr>
      </p:pic>
      <p:pic>
        <p:nvPicPr>
          <p:cNvPr id="16" name="Picture 15" descr="fig5b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400798" y="609598"/>
            <a:ext cx="2608326" cy="2608326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3581400" y="3316069"/>
            <a:ext cx="2590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Background </a:t>
            </a:r>
            <a:r>
              <a:rPr lang="x-none" dirty="0" smtClean="0"/>
              <a:t>galaxies </a:t>
            </a:r>
            <a:r>
              <a:rPr lang="en-US" dirty="0" smtClean="0"/>
              <a:t>in absence of </a:t>
            </a:r>
            <a:r>
              <a:rPr lang="en-US" dirty="0" err="1" smtClean="0"/>
              <a:t>lensing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6248400" y="3276600"/>
            <a:ext cx="2895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Background </a:t>
            </a:r>
            <a:r>
              <a:rPr lang="x-none" smtClean="0"/>
              <a:t>galaxies</a:t>
            </a:r>
            <a:r>
              <a:rPr lang="en-US" dirty="0" smtClean="0"/>
              <a:t> </a:t>
            </a:r>
            <a:r>
              <a:rPr lang="x-none" smtClean="0"/>
              <a:t>lens</a:t>
            </a:r>
            <a:r>
              <a:rPr lang="en-US" dirty="0" err="1" smtClean="0"/>
              <a:t>ed</a:t>
            </a:r>
            <a:r>
              <a:rPr lang="x-none" smtClean="0"/>
              <a:t> </a:t>
            </a:r>
            <a:r>
              <a:rPr lang="x-none" dirty="0" smtClean="0"/>
              <a:t>by</a:t>
            </a:r>
            <a:r>
              <a:rPr lang="en-US" dirty="0" smtClean="0"/>
              <a:t> invisible foreground circular cluster</a:t>
            </a:r>
            <a:endParaRPr lang="en-US" dirty="0"/>
          </a:p>
        </p:txBody>
      </p:sp>
      <p:pic>
        <p:nvPicPr>
          <p:cNvPr id="9" name="Picture 8" descr="unlensed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505200" y="4191000"/>
            <a:ext cx="2711196" cy="2167128"/>
          </a:xfrm>
          <a:prstGeom prst="rect">
            <a:avLst/>
          </a:prstGeom>
        </p:spPr>
      </p:pic>
      <p:pic>
        <p:nvPicPr>
          <p:cNvPr id="10" name="Picture 9" descr="lensed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324600" y="4191000"/>
            <a:ext cx="2713732" cy="217461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733800" y="6367046"/>
            <a:ext cx="22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without weak </a:t>
            </a:r>
            <a:r>
              <a:rPr lang="en-US" dirty="0" err="1" smtClean="0"/>
              <a:t>lensing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6629400" y="6400800"/>
            <a:ext cx="198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with weak </a:t>
            </a:r>
            <a:r>
              <a:rPr lang="en-US" dirty="0" err="1" smtClean="0"/>
              <a:t>lensing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76200" y="4114800"/>
            <a:ext cx="4724400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880" lvl="0" indent="-182880">
              <a:spcBef>
                <a:spcPts val="1200"/>
              </a:spcBef>
              <a:spcAft>
                <a:spcPts val="600"/>
              </a:spcAft>
              <a:buClr>
                <a:srgbClr val="0BD0D9"/>
              </a:buClr>
              <a:buSzPct val="95000"/>
              <a:buFont typeface="Wingdings 2"/>
              <a:buChar char=""/>
            </a:pPr>
            <a:r>
              <a:rPr lang="en-US" sz="2000" dirty="0" smtClean="0">
                <a:solidFill>
                  <a:prstClr val="black"/>
                </a:solidFill>
              </a:rPr>
              <a:t>Solution for                </a:t>
            </a:r>
            <a:r>
              <a:rPr lang="en-US" sz="2000" b="1" dirty="0" smtClean="0">
                <a:solidFill>
                  <a:prstClr val="black"/>
                </a:solidFill>
              </a:rPr>
              <a:t>Einstein radius:</a:t>
            </a:r>
          </a:p>
          <a:p>
            <a:pPr marL="182880" lvl="0" indent="-182880">
              <a:spcBef>
                <a:spcPts val="1200"/>
              </a:spcBef>
              <a:spcAft>
                <a:spcPts val="600"/>
              </a:spcAft>
              <a:buClr>
                <a:srgbClr val="0BD0D9"/>
              </a:buClr>
              <a:buSzPct val="95000"/>
            </a:pPr>
            <a:r>
              <a:rPr lang="en-US" sz="2000" dirty="0" smtClean="0">
                <a:solidFill>
                  <a:prstClr val="black"/>
                </a:solidFill>
              </a:rPr>
              <a:t>                                               (linear)</a:t>
            </a:r>
          </a:p>
          <a:p>
            <a:pPr marL="182880" lvl="0" indent="-182880">
              <a:spcBef>
                <a:spcPts val="1200"/>
              </a:spcBef>
              <a:spcAft>
                <a:spcPts val="600"/>
              </a:spcAft>
              <a:buClr>
                <a:srgbClr val="0BD0D9"/>
              </a:buClr>
              <a:buSzPct val="95000"/>
              <a:buFont typeface="Wingdings 2"/>
              <a:buChar char=""/>
            </a:pPr>
            <a:endParaRPr lang="en-US" sz="2000" dirty="0" smtClean="0">
              <a:solidFill>
                <a:prstClr val="black"/>
              </a:solidFill>
            </a:endParaRPr>
          </a:p>
          <a:p>
            <a:pPr marL="182880" lvl="0" indent="-182880">
              <a:spcBef>
                <a:spcPts val="1200"/>
              </a:spcBef>
              <a:spcAft>
                <a:spcPts val="600"/>
              </a:spcAft>
              <a:buClr>
                <a:srgbClr val="0BD0D9"/>
              </a:buClr>
              <a:buSzPct val="95000"/>
            </a:pPr>
            <a:r>
              <a:rPr lang="en-US" sz="2000" dirty="0" smtClean="0">
                <a:solidFill>
                  <a:prstClr val="black"/>
                </a:solidFill>
              </a:rPr>
              <a:t>                                               (angular)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6096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000" dirty="0" smtClean="0"/>
              <a:t>Gravitational </a:t>
            </a:r>
            <a:r>
              <a:rPr lang="en-US" sz="4000" dirty="0" err="1" smtClean="0"/>
              <a:t>lensing</a:t>
            </a:r>
            <a:r>
              <a:rPr lang="en-US" sz="4000" dirty="0" smtClean="0"/>
              <a:t> theory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685801"/>
            <a:ext cx="8915400" cy="2382191"/>
          </a:xfrm>
        </p:spPr>
        <p:txBody>
          <a:bodyPr wrap="square">
            <a:spAutoFit/>
          </a:bodyPr>
          <a:lstStyle/>
          <a:p>
            <a:pPr marL="182880" indent="-182880"/>
            <a:r>
              <a:rPr lang="en-US" sz="2000" dirty="0" smtClean="0"/>
              <a:t>In the weak gravitational field (i.e. for a small deflection angle), a ray can be approximated as a straight line near the deflecting mass</a:t>
            </a:r>
          </a:p>
          <a:p>
            <a:pPr marL="182880" indent="-182880"/>
            <a:r>
              <a:rPr lang="en-US" sz="2000" dirty="0" smtClean="0"/>
              <a:t>A mass distribution for which this condition is satisfied is called a </a:t>
            </a:r>
            <a:r>
              <a:rPr lang="en-US" sz="2000" b="1" dirty="0" smtClean="0"/>
              <a:t>geometrically thin lens</a:t>
            </a:r>
          </a:p>
          <a:p>
            <a:pPr marL="182880" indent="-182880"/>
            <a:r>
              <a:rPr lang="en-US" sz="2000" b="1" dirty="0" smtClean="0"/>
              <a:t>Lens equation</a:t>
            </a:r>
            <a:r>
              <a:rPr lang="en-US" sz="2000" dirty="0" smtClean="0"/>
              <a:t>:</a:t>
            </a:r>
          </a:p>
          <a:p>
            <a:pPr marL="182880" indent="-182880">
              <a:buNone/>
            </a:pPr>
            <a:endParaRPr lang="en-US" sz="2000" dirty="0" smtClean="0"/>
          </a:p>
          <a:p>
            <a:pPr marL="182880" indent="-182880"/>
            <a:endParaRPr lang="en-US" sz="1400" dirty="0" smtClean="0"/>
          </a:p>
        </p:txBody>
      </p:sp>
      <p:pic>
        <p:nvPicPr>
          <p:cNvPr id="7" name="Picture 6" descr="GL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29199" y="1752600"/>
            <a:ext cx="3601573" cy="5012533"/>
          </a:xfrm>
          <a:prstGeom prst="rect">
            <a:avLst/>
          </a:prstGeom>
        </p:spPr>
      </p:pic>
      <p:graphicFrame>
        <p:nvGraphicFramePr>
          <p:cNvPr id="111621" name="Object 5"/>
          <p:cNvGraphicFramePr>
            <a:graphicFrameLocks noChangeAspect="1"/>
          </p:cNvGraphicFramePr>
          <p:nvPr/>
        </p:nvGraphicFramePr>
        <p:xfrm>
          <a:off x="381000" y="2514600"/>
          <a:ext cx="3937000" cy="673100"/>
        </p:xfrm>
        <a:graphic>
          <a:graphicData uri="http://schemas.openxmlformats.org/presentationml/2006/ole">
            <p:oleObj spid="_x0000_s111621" name="Equation" r:id="rId4" imgW="3936960" imgH="672840" progId="Equation.DSMT4">
              <p:embed/>
            </p:oleObj>
          </a:graphicData>
        </a:graphic>
      </p:graphicFrame>
      <p:graphicFrame>
        <p:nvGraphicFramePr>
          <p:cNvPr id="111623" name="Object 7"/>
          <p:cNvGraphicFramePr>
            <a:graphicFrameLocks noChangeAspect="1"/>
          </p:cNvGraphicFramePr>
          <p:nvPr/>
        </p:nvGraphicFramePr>
        <p:xfrm>
          <a:off x="1714500" y="4191000"/>
          <a:ext cx="876300" cy="304800"/>
        </p:xfrm>
        <a:graphic>
          <a:graphicData uri="http://schemas.openxmlformats.org/presentationml/2006/ole">
            <p:oleObj spid="_x0000_s111623" name="Equation" r:id="rId5" imgW="876240" imgH="304560" progId="Equation.DSMT4">
              <p:embed/>
            </p:oleObj>
          </a:graphicData>
        </a:graphic>
      </p:graphicFrame>
      <p:graphicFrame>
        <p:nvGraphicFramePr>
          <p:cNvPr id="111624" name="Object 8"/>
          <p:cNvGraphicFramePr>
            <a:graphicFrameLocks noChangeAspect="1"/>
          </p:cNvGraphicFramePr>
          <p:nvPr/>
        </p:nvGraphicFramePr>
        <p:xfrm>
          <a:off x="381000" y="4572000"/>
          <a:ext cx="2044700" cy="762000"/>
        </p:xfrm>
        <a:graphic>
          <a:graphicData uri="http://schemas.openxmlformats.org/presentationml/2006/ole">
            <p:oleObj spid="_x0000_s111624" name="Equation" r:id="rId6" imgW="2044440" imgH="761760" progId="Equation.DSMT4">
              <p:embed/>
            </p:oleObj>
          </a:graphicData>
        </a:graphic>
      </p:graphicFrame>
      <p:graphicFrame>
        <p:nvGraphicFramePr>
          <p:cNvPr id="111625" name="Object 9"/>
          <p:cNvGraphicFramePr>
            <a:graphicFrameLocks noChangeAspect="1"/>
          </p:cNvGraphicFramePr>
          <p:nvPr/>
        </p:nvGraphicFramePr>
        <p:xfrm>
          <a:off x="381000" y="3352800"/>
          <a:ext cx="4165600" cy="673100"/>
        </p:xfrm>
        <a:graphic>
          <a:graphicData uri="http://schemas.openxmlformats.org/presentationml/2006/ole">
            <p:oleObj spid="_x0000_s111625" name="Equation" r:id="rId7" imgW="4165560" imgH="672840" progId="Equation.DSMT4">
              <p:embed/>
            </p:oleObj>
          </a:graphicData>
        </a:graphic>
      </p:graphicFrame>
      <p:graphicFrame>
        <p:nvGraphicFramePr>
          <p:cNvPr id="111626" name="Object 10"/>
          <p:cNvGraphicFramePr>
            <a:graphicFrameLocks noChangeAspect="1"/>
          </p:cNvGraphicFramePr>
          <p:nvPr/>
        </p:nvGraphicFramePr>
        <p:xfrm>
          <a:off x="393700" y="5562600"/>
          <a:ext cx="2578100" cy="762000"/>
        </p:xfrm>
        <a:graphic>
          <a:graphicData uri="http://schemas.openxmlformats.org/presentationml/2006/ole">
            <p:oleObj spid="_x0000_s111626" name="Equation" r:id="rId8" imgW="2577960" imgH="761760" progId="Equation.DSMT4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1754</TotalTime>
  <Words>1729</Words>
  <Application>Microsoft Office PowerPoint</Application>
  <PresentationFormat>On-screen Show (4:3)</PresentationFormat>
  <Paragraphs>197</Paragraphs>
  <Slides>33</Slides>
  <Notes>2</Notes>
  <HiddenSlides>0</HiddenSlides>
  <MMClips>1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4" baseType="lpstr">
      <vt:lpstr>Arial</vt:lpstr>
      <vt:lpstr>Calibri</vt:lpstr>
      <vt:lpstr>Constantia</vt:lpstr>
      <vt:lpstr>Wingdings 2</vt:lpstr>
      <vt:lpstr>Wingdings</vt:lpstr>
      <vt:lpstr>Times New Roman</vt:lpstr>
      <vt:lpstr>Symbol</vt:lpstr>
      <vt:lpstr>Brush Script MT</vt:lpstr>
      <vt:lpstr>Lucida Sans Unicode</vt:lpstr>
      <vt:lpstr>Flow</vt:lpstr>
      <vt:lpstr>Equation</vt:lpstr>
      <vt:lpstr>Gravitational lensing as a powerful tool in observational cosmology </vt:lpstr>
      <vt:lpstr>Outline</vt:lpstr>
      <vt:lpstr>Light bending in the gravitational field</vt:lpstr>
      <vt:lpstr>Light deflection angle</vt:lpstr>
      <vt:lpstr>Gravitational lensing types and applications</vt:lpstr>
      <vt:lpstr>Strong lensing: macro and microlensing</vt:lpstr>
      <vt:lpstr>Slide 7</vt:lpstr>
      <vt:lpstr>Weak lensing</vt:lpstr>
      <vt:lpstr>Gravitational lensing theory</vt:lpstr>
      <vt:lpstr>Point-like lens</vt:lpstr>
      <vt:lpstr>Deflection potential</vt:lpstr>
      <vt:lpstr>Shear approximation</vt:lpstr>
      <vt:lpstr>Mass reconstructions from weak lensing</vt:lpstr>
      <vt:lpstr>Detection of dark matter</vt:lpstr>
      <vt:lpstr>Fermat potential and time delay</vt:lpstr>
      <vt:lpstr>Measuring time delays by cross-correlation between the light curves of images</vt:lpstr>
      <vt:lpstr>Determining H0 from lensing time delays</vt:lpstr>
      <vt:lpstr>Optical depth and statistics of strong lenses</vt:lpstr>
      <vt:lpstr>Constraints on cosmological parameters</vt:lpstr>
      <vt:lpstr>Finding the most distant galaxies</vt:lpstr>
      <vt:lpstr>Our results</vt:lpstr>
      <vt:lpstr>Macrolensing optical depth</vt:lpstr>
      <vt:lpstr>Optical depth for cosmological distribution of gravitational microlenses</vt:lpstr>
      <vt:lpstr>Investigation of physics and geometry in vicinity of SMBHs using gravitational microlensing</vt:lpstr>
      <vt:lpstr>Simple models of gravitational microlenses</vt:lpstr>
      <vt:lpstr>Slide 26</vt:lpstr>
      <vt:lpstr>Chromatic effects of gravitational microlensing</vt:lpstr>
      <vt:lpstr>Microlensing timescales</vt:lpstr>
      <vt:lpstr>Slide 29</vt:lpstr>
      <vt:lpstr>Slide 30</vt:lpstr>
      <vt:lpstr>Conclusions</vt:lpstr>
      <vt:lpstr>Slide 32</vt:lpstr>
      <vt:lpstr>Slide 33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Predrag Jovanovic</dc:creator>
  <cp:lastModifiedBy>Predrag Jovanovic</cp:lastModifiedBy>
  <cp:revision>462</cp:revision>
  <dcterms:created xsi:type="dcterms:W3CDTF">2011-06-02T10:49:37Z</dcterms:created>
  <dcterms:modified xsi:type="dcterms:W3CDTF">2014-08-27T11:21:41Z</dcterms:modified>
</cp:coreProperties>
</file>