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5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48" d="100"/>
          <a:sy n="48" d="100"/>
        </p:scale>
        <p:origin x="-9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6.wmf"/><Relationship Id="rId4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8C383-A0B9-4D58-8592-AE9B30EB43F6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10D64-46A1-4E9C-AA29-FCFCFBF508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sr-Latn-CS" smtClean="0"/>
              <a:t>T</a:t>
            </a:r>
            <a:r>
              <a:rPr lang="en-US" smtClean="0"/>
              <a:t>he compact group of 3-adic integers (black points), with selected elements labeled by the corresponding character on the Pontryagin dual group (the discrete Prüfer 3-group) (colored discs).</a:t>
            </a:r>
          </a:p>
          <a:p>
            <a:r>
              <a:rPr lang="en-US" smtClean="0"/>
              <a:t>Counter-clockwise from the right, the labeled elements are 0, 9, 3, 1, −1/8, −1/2, 1/4, −1/4, 1/2, 1/8, −1, −3, and −9. </a:t>
            </a:r>
            <a:endParaRPr lang="sr-Latn-CS" smtClean="0"/>
          </a:p>
          <a:p>
            <a:endParaRPr lang="en-US" smtClean="0"/>
          </a:p>
          <a:p>
            <a:r>
              <a:rPr lang="en-US" smtClean="0"/>
              <a:t>Each colored disc is tied to a 3-adic integer, x\in\mathbb{Z}_3, and it represents the corresponding character on the Prüfer 3-group, \chi_x : \mathbb{Z}(3^\infty) \to \mathbb{R}/\mathbb{Z}, defined by \chi_x(q) = x q. The circle group \mathbb{R}/\mathbb{Z} used is a color wheel where 0 = red, 1/3 = green, and 2/3 = blue.</a:t>
            </a:r>
            <a:endParaRPr lang="sr-Latn-CS" smtClean="0"/>
          </a:p>
          <a:p>
            <a:r>
              <a:rPr lang="en-US" smtClean="0"/>
              <a:t>http://en.wikipedia.org/wiki/P-adic_number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BB2158-E9DB-46AE-9264-4B0C1A31E447}" type="slidenum">
              <a:rPr lang="en-US" smtClean="0">
                <a:latin typeface="Arial" charset="0"/>
                <a:cs typeface="Arial" charset="0"/>
              </a:rPr>
              <a:pPr/>
              <a:t>19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105F2-75AA-4587-B387-F91AFA874C28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6936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8th MATHEMATICAL PHYSICS MEETING:</a:t>
            </a:r>
            <a:r>
              <a:rPr lang="sr-Latn-CS" sz="1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Summer School and Conference on Modern</a:t>
            </a:r>
            <a:r>
              <a:rPr lang="sr-Latn-CS" sz="10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Mathematical Physics</a:t>
            </a:r>
            <a:r>
              <a:rPr lang="sr-Latn-CS" sz="1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24 - 31 August 2014, Belgrade, Serbia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4F0E2-3207-415A-B06B-26B65534303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CC692-1F12-4503-B4B4-2834341403C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85D02-87E3-4D71-BCF7-ADE00AD1C3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2AD35-A87D-4BBD-86BD-13AB75568E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ADCB2-FBEA-4845-B305-46C1A594763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2FC16-D914-44FE-BFFC-876B3152031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620E3-B265-434B-9F6D-DF3A043A3FD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EE69F-C5C6-437C-8006-B852B9C09F3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91C7C-362D-4F9E-9769-3A9D0AC9941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7B424-E7FF-4AC9-9C83-83250527729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28FE5-A8A7-43B7-B237-DA32DC620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0DA99B-2B4A-43C4-A8A2-DA254C9E692F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64371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8th MATHEMATICAL PHYSICS MEETING:</a:t>
            </a:r>
            <a:r>
              <a:rPr lang="sr-Latn-CS" sz="10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Summer School and Conference on Modern</a:t>
            </a:r>
            <a:r>
              <a:rPr lang="sr-Latn-CS" sz="1000" baseline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Mathematical Physics</a:t>
            </a:r>
            <a:r>
              <a:rPr lang="sr-Latn-CS" sz="10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24 - 31 August 2014, Belgrade, Serbia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7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7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7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79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0"/>
          <p:cNvSpPr txBox="1">
            <a:spLocks noChangeArrowheads="1"/>
          </p:cNvSpPr>
          <p:nvPr/>
        </p:nvSpPr>
        <p:spPr bwMode="auto">
          <a:xfrm>
            <a:off x="685800" y="2130425"/>
            <a:ext cx="820668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“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Classicalization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” vs. Quantization of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Tachyonic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Dynamics</a:t>
            </a:r>
            <a:endParaRPr kumimoji="0" lang="es-E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125"/>
          <p:cNvSpPr>
            <a:spLocks noChangeArrowheads="1"/>
          </p:cNvSpPr>
          <p:nvPr/>
        </p:nvSpPr>
        <p:spPr bwMode="auto">
          <a:xfrm>
            <a:off x="3200400" y="3429000"/>
            <a:ext cx="579120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s-UY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Goran</a:t>
            </a:r>
            <a:r>
              <a:rPr lang="es-UY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S. </a:t>
            </a:r>
            <a:r>
              <a:rPr lang="es-UY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Djordjević</a:t>
            </a:r>
            <a:endParaRPr lang="es-UY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cooperation with D.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Dimitrijević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M.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Milošević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 of Physics, </a:t>
            </a:r>
          </a:p>
          <a:p>
            <a:pPr algn="r"/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Science and Mathematics</a:t>
            </a:r>
          </a:p>
          <a:p>
            <a:pPr algn="r"/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</a:t>
            </a:r>
            <a:r>
              <a:rPr lang="en-US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Niš</a:t>
            </a:r>
            <a:endParaRPr lang="en-US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Serbia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" y="5661248"/>
            <a:ext cx="899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8th MATHEMATICAL PHYSICS MEETING:</a:t>
            </a:r>
            <a:b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Summer School and Conference on Modern Mathematical Physics</a:t>
            </a: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24 - 31 August 2014, Belgrade,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Serbia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Relation with cosmology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800" dirty="0" smtClean="0"/>
              <a:t>Lagran</a:t>
            </a:r>
            <a:r>
              <a:rPr lang="en-US" sz="2800" dirty="0" err="1" smtClean="0"/>
              <a:t>gian</a:t>
            </a:r>
            <a:r>
              <a:rPr lang="en-US" sz="2800" dirty="0" smtClean="0"/>
              <a:t> (again):</a:t>
            </a:r>
            <a:endParaRPr lang="sr-Latn-CS" sz="2800" dirty="0" smtClean="0"/>
          </a:p>
          <a:p>
            <a:endParaRPr lang="sr-Latn-CS" sz="2800" dirty="0" smtClean="0"/>
          </a:p>
          <a:p>
            <a:endParaRPr lang="en-US" sz="1600" dirty="0" smtClean="0"/>
          </a:p>
          <a:p>
            <a:r>
              <a:rPr lang="en-US" sz="2800" dirty="0" smtClean="0"/>
              <a:t>Cosmological fluid described by the </a:t>
            </a:r>
            <a:r>
              <a:rPr lang="en-US" sz="2800" dirty="0" err="1" smtClean="0"/>
              <a:t>tachyonic</a:t>
            </a:r>
            <a:r>
              <a:rPr lang="en-US" sz="2800" dirty="0" smtClean="0"/>
              <a:t> scalar field:</a:t>
            </a:r>
            <a:endParaRPr lang="sr-Latn-CS" sz="2800" dirty="0" smtClean="0"/>
          </a:p>
          <a:p>
            <a:endParaRPr lang="sr-Latn-CS" sz="2800" dirty="0" smtClean="0"/>
          </a:p>
          <a:p>
            <a:r>
              <a:rPr lang="en-US" sz="2800" dirty="0" smtClean="0"/>
              <a:t>Energy density and pressure:</a:t>
            </a:r>
          </a:p>
          <a:p>
            <a:endParaRPr lang="en-US" sz="2800" dirty="0"/>
          </a:p>
        </p:txBody>
      </p:sp>
      <p:graphicFrame>
        <p:nvGraphicFramePr>
          <p:cNvPr id="99330" name="Object 6"/>
          <p:cNvGraphicFramePr>
            <a:graphicFrameLocks noChangeAspect="1"/>
          </p:cNvGraphicFramePr>
          <p:nvPr/>
        </p:nvGraphicFramePr>
        <p:xfrm>
          <a:off x="2189162" y="4857750"/>
          <a:ext cx="2459038" cy="1619250"/>
        </p:xfrm>
        <a:graphic>
          <a:graphicData uri="http://schemas.openxmlformats.org/presentationml/2006/ole">
            <p:oleObj spid="_x0000_s159746" name="Equation" r:id="rId3" imgW="1117440" imgH="736560" progId="Equation.DSMT4">
              <p:embed/>
            </p:oleObj>
          </a:graphicData>
        </a:graphic>
      </p:graphicFrame>
      <p:graphicFrame>
        <p:nvGraphicFramePr>
          <p:cNvPr id="99331" name="Object 6"/>
          <p:cNvGraphicFramePr>
            <a:graphicFrameLocks noChangeAspect="1"/>
          </p:cNvGraphicFramePr>
          <p:nvPr/>
        </p:nvGraphicFramePr>
        <p:xfrm>
          <a:off x="2209800" y="3979862"/>
          <a:ext cx="1117600" cy="363538"/>
        </p:xfrm>
        <a:graphic>
          <a:graphicData uri="http://schemas.openxmlformats.org/presentationml/2006/ole">
            <p:oleObj spid="_x0000_s159747" name="Equation" r:id="rId4" imgW="507960" imgH="164880" progId="Equation.DSMT4">
              <p:embed/>
            </p:oleObj>
          </a:graphicData>
        </a:graphic>
      </p:graphicFrame>
      <p:graphicFrame>
        <p:nvGraphicFramePr>
          <p:cNvPr id="99332" name="Object 6"/>
          <p:cNvGraphicFramePr>
            <a:graphicFrameLocks noChangeAspect="1"/>
          </p:cNvGraphicFramePr>
          <p:nvPr/>
        </p:nvGraphicFramePr>
        <p:xfrm>
          <a:off x="4241800" y="3962400"/>
          <a:ext cx="1397000" cy="336550"/>
        </p:xfrm>
        <a:graphic>
          <a:graphicData uri="http://schemas.openxmlformats.org/presentationml/2006/ole">
            <p:oleObj spid="_x0000_s159748" name="Equation" r:id="rId5" imgW="634680" imgH="152280" progId="Equation.DSMT4">
              <p:embed/>
            </p:oleObj>
          </a:graphicData>
        </a:graphic>
      </p:graphicFrame>
      <p:graphicFrame>
        <p:nvGraphicFramePr>
          <p:cNvPr id="99333" name="Object 2"/>
          <p:cNvGraphicFramePr>
            <a:graphicFrameLocks noChangeAspect="1"/>
          </p:cNvGraphicFramePr>
          <p:nvPr/>
        </p:nvGraphicFramePr>
        <p:xfrm>
          <a:off x="2527300" y="2209800"/>
          <a:ext cx="3263900" cy="482600"/>
        </p:xfrm>
        <a:graphic>
          <a:graphicData uri="http://schemas.openxmlformats.org/presentationml/2006/ole">
            <p:oleObj spid="_x0000_s159749" name="Equation" r:id="rId6" imgW="326376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How to quantize the system – Archimedean </a:t>
            </a:r>
            <a:r>
              <a:rPr lang="en-US" sz="2800" dirty="0" err="1" smtClean="0"/>
              <a:t>vs</a:t>
            </a:r>
            <a:r>
              <a:rPr lang="en-US" sz="2800" dirty="0" smtClean="0"/>
              <a:t> non-Archimedean case!?</a:t>
            </a:r>
          </a:p>
          <a:p>
            <a:r>
              <a:rPr lang="en-US" sz="2800" dirty="0" smtClean="0"/>
              <a:t>Classical canonical transformation</a:t>
            </a:r>
          </a:p>
          <a:p>
            <a:endParaRPr lang="en-US" sz="2800" dirty="0" smtClean="0"/>
          </a:p>
          <a:p>
            <a:r>
              <a:rPr lang="en-US" sz="2800" dirty="0" smtClean="0"/>
              <a:t>Form of the g</a:t>
            </a:r>
            <a:r>
              <a:rPr lang="sr-Latn-CS" sz="2800" dirty="0" smtClean="0"/>
              <a:t>enerat</a:t>
            </a:r>
            <a:r>
              <a:rPr lang="en-US" sz="2800" dirty="0" err="1" smtClean="0"/>
              <a:t>ing</a:t>
            </a:r>
            <a:r>
              <a:rPr lang="en-US" sz="2800" dirty="0" smtClean="0"/>
              <a:t> function:</a:t>
            </a:r>
          </a:p>
          <a:p>
            <a:pPr>
              <a:buNone/>
            </a:pPr>
            <a:endParaRPr lang="sr-Latn-CS" sz="2800" dirty="0" smtClean="0"/>
          </a:p>
          <a:p>
            <a:endParaRPr lang="en-US" sz="2800" dirty="0" smtClean="0"/>
          </a:p>
          <a:p>
            <a:r>
              <a:rPr lang="sr-Latn-CS" sz="2800" dirty="0" smtClean="0"/>
              <a:t>    - </a:t>
            </a:r>
            <a:r>
              <a:rPr lang="en-US" sz="2800" dirty="0" smtClean="0"/>
              <a:t>new field</a:t>
            </a:r>
            <a:r>
              <a:rPr lang="sr-Latn-CS" sz="2800" dirty="0" smtClean="0"/>
              <a:t>,      - </a:t>
            </a:r>
            <a:r>
              <a:rPr lang="en-US" sz="2800" dirty="0" smtClean="0"/>
              <a:t>old</a:t>
            </a:r>
            <a:r>
              <a:rPr lang="sr-Latn-CS" sz="2800" dirty="0" smtClean="0"/>
              <a:t> </a:t>
            </a:r>
            <a:r>
              <a:rPr lang="en-US" sz="2800" dirty="0" smtClean="0"/>
              <a:t>momentum</a:t>
            </a:r>
          </a:p>
          <a:p>
            <a:endParaRPr lang="en-US" sz="2800" dirty="0"/>
          </a:p>
        </p:txBody>
      </p:sp>
      <p:graphicFrame>
        <p:nvGraphicFramePr>
          <p:cNvPr id="100354" name="Object 3"/>
          <p:cNvGraphicFramePr>
            <a:graphicFrameLocks noChangeAspect="1"/>
          </p:cNvGraphicFramePr>
          <p:nvPr/>
        </p:nvGraphicFramePr>
        <p:xfrm>
          <a:off x="2743200" y="4221480"/>
          <a:ext cx="2819400" cy="502920"/>
        </p:xfrm>
        <a:graphic>
          <a:graphicData uri="http://schemas.openxmlformats.org/presentationml/2006/ole">
            <p:oleObj spid="_x0000_s160770" name="Equation" r:id="rId3" imgW="2349360" imgH="419040" progId="Equation.DSMT4">
              <p:embed/>
            </p:oleObj>
          </a:graphicData>
        </a:graphic>
      </p:graphicFrame>
      <p:graphicFrame>
        <p:nvGraphicFramePr>
          <p:cNvPr id="100355" name="Object 6"/>
          <p:cNvGraphicFramePr>
            <a:graphicFrameLocks noChangeAspect="1"/>
          </p:cNvGraphicFramePr>
          <p:nvPr/>
        </p:nvGraphicFramePr>
        <p:xfrm>
          <a:off x="937846" y="5065932"/>
          <a:ext cx="281354" cy="406400"/>
        </p:xfrm>
        <a:graphic>
          <a:graphicData uri="http://schemas.openxmlformats.org/presentationml/2006/ole">
            <p:oleObj spid="_x0000_s160771" name="Equation" r:id="rId4" imgW="228600" imgH="330120" progId="Equation.DSMT4">
              <p:embed/>
            </p:oleObj>
          </a:graphicData>
        </a:graphic>
      </p:graphicFrame>
      <p:graphicFrame>
        <p:nvGraphicFramePr>
          <p:cNvPr id="100356" name="Object 7"/>
          <p:cNvGraphicFramePr>
            <a:graphicFrameLocks noChangeAspect="1"/>
          </p:cNvGraphicFramePr>
          <p:nvPr/>
        </p:nvGraphicFramePr>
        <p:xfrm>
          <a:off x="3271157" y="5105400"/>
          <a:ext cx="310243" cy="342900"/>
        </p:xfrm>
        <a:graphic>
          <a:graphicData uri="http://schemas.openxmlformats.org/presentationml/2006/ole">
            <p:oleObj spid="_x0000_s160772" name="Equation" r:id="rId5" imgW="24120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Connections: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Jacobian</a:t>
            </a:r>
            <a:r>
              <a:rPr lang="en-US" sz="2800" dirty="0" smtClean="0"/>
              <a:t>:</a:t>
            </a:r>
            <a:endParaRPr lang="sr-Latn-CS" sz="2800" dirty="0" smtClean="0"/>
          </a:p>
          <a:p>
            <a:endParaRPr lang="sr-Latn-CS" sz="2800" dirty="0" smtClean="0"/>
          </a:p>
          <a:p>
            <a:endParaRPr lang="sr-Latn-CS" sz="2800" dirty="0" smtClean="0"/>
          </a:p>
          <a:p>
            <a:endParaRPr lang="sr-Latn-CS" sz="2800" dirty="0" smtClean="0"/>
          </a:p>
          <a:p>
            <a:r>
              <a:rPr lang="sr-Latn-CS" sz="2800" dirty="0" smtClean="0"/>
              <a:t>Po</a:t>
            </a:r>
            <a:r>
              <a:rPr lang="en-US" sz="2800" dirty="0" err="1" smtClean="0"/>
              <a:t>isson</a:t>
            </a:r>
            <a:r>
              <a:rPr lang="en-US" sz="2800" dirty="0" smtClean="0"/>
              <a:t> brackets:</a:t>
            </a:r>
          </a:p>
        </p:txBody>
      </p:sp>
      <p:graphicFrame>
        <p:nvGraphicFramePr>
          <p:cNvPr id="101381" name="Object 4"/>
          <p:cNvGraphicFramePr>
            <a:graphicFrameLocks noChangeAspect="1"/>
          </p:cNvGraphicFramePr>
          <p:nvPr/>
        </p:nvGraphicFramePr>
        <p:xfrm>
          <a:off x="1981200" y="2133600"/>
          <a:ext cx="2603500" cy="1600200"/>
        </p:xfrm>
        <a:graphic>
          <a:graphicData uri="http://schemas.openxmlformats.org/presentationml/2006/ole">
            <p:oleObj spid="_x0000_s161794" name="Equation" r:id="rId3" imgW="2603160" imgH="1600200" progId="Equation.DSMT4">
              <p:embed/>
            </p:oleObj>
          </a:graphicData>
        </a:graphic>
      </p:graphicFrame>
      <p:graphicFrame>
        <p:nvGraphicFramePr>
          <p:cNvPr id="101382" name="Object 5"/>
          <p:cNvGraphicFramePr>
            <a:graphicFrameLocks noChangeAspect="1"/>
          </p:cNvGraphicFramePr>
          <p:nvPr/>
        </p:nvGraphicFramePr>
        <p:xfrm>
          <a:off x="5219700" y="2133600"/>
          <a:ext cx="1866900" cy="1651000"/>
        </p:xfrm>
        <a:graphic>
          <a:graphicData uri="http://schemas.openxmlformats.org/presentationml/2006/ole">
            <p:oleObj spid="_x0000_s161795" name="Equation" r:id="rId4" imgW="1866600" imgH="1650960" progId="Equation.DSMT4">
              <p:embed/>
            </p:oleObj>
          </a:graphicData>
        </a:graphic>
      </p:graphicFrame>
      <p:graphicFrame>
        <p:nvGraphicFramePr>
          <p:cNvPr id="101383" name="Object 2"/>
          <p:cNvGraphicFramePr>
            <a:graphicFrameLocks noChangeAspect="1"/>
          </p:cNvGraphicFramePr>
          <p:nvPr/>
        </p:nvGraphicFramePr>
        <p:xfrm>
          <a:off x="1981200" y="4114800"/>
          <a:ext cx="4165600" cy="1600200"/>
        </p:xfrm>
        <a:graphic>
          <a:graphicData uri="http://schemas.openxmlformats.org/presentationml/2006/ole">
            <p:oleObj spid="_x0000_s161796" name="Equation" r:id="rId5" imgW="4165560" imgH="1600200" progId="Equation.DSMT4">
              <p:embed/>
            </p:oleObj>
          </a:graphicData>
        </a:graphic>
      </p:graphicFrame>
      <p:graphicFrame>
        <p:nvGraphicFramePr>
          <p:cNvPr id="101384" name="Object 3"/>
          <p:cNvGraphicFramePr>
            <a:graphicFrameLocks noChangeAspect="1"/>
          </p:cNvGraphicFramePr>
          <p:nvPr/>
        </p:nvGraphicFramePr>
        <p:xfrm>
          <a:off x="3733800" y="5791200"/>
          <a:ext cx="2921000" cy="419100"/>
        </p:xfrm>
        <a:graphic>
          <a:graphicData uri="http://schemas.openxmlformats.org/presentationml/2006/ole">
            <p:oleObj spid="_x0000_s161797" name="Equation" r:id="rId6" imgW="29206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800" dirty="0" smtClean="0"/>
              <a:t>Hamilton</a:t>
            </a:r>
            <a:r>
              <a:rPr lang="en-US" sz="2800" dirty="0" smtClean="0"/>
              <a:t>s’</a:t>
            </a:r>
            <a:r>
              <a:rPr lang="sr-Latn-CS" sz="2800" dirty="0" smtClean="0"/>
              <a:t> </a:t>
            </a:r>
            <a:r>
              <a:rPr lang="en-US" sz="2800" dirty="0" smtClean="0"/>
              <a:t>equations</a:t>
            </a:r>
            <a:r>
              <a:rPr lang="sr-Latn-CS" sz="2800" dirty="0" smtClean="0"/>
              <a:t>:</a:t>
            </a:r>
          </a:p>
          <a:p>
            <a:endParaRPr lang="sr-Latn-CS" sz="2800" dirty="0" smtClean="0"/>
          </a:p>
          <a:p>
            <a:endParaRPr lang="sr-Latn-CS" sz="2800" dirty="0" smtClean="0"/>
          </a:p>
          <a:p>
            <a:endParaRPr lang="sr-Latn-CS" sz="2800" dirty="0" smtClean="0"/>
          </a:p>
          <a:p>
            <a:endParaRPr lang="sr-Latn-CS" sz="2800" dirty="0" smtClean="0"/>
          </a:p>
          <a:p>
            <a:r>
              <a:rPr lang="en-US" sz="2800" dirty="0" err="1" smtClean="0"/>
              <a:t>EoM</a:t>
            </a:r>
            <a:r>
              <a:rPr lang="sr-Latn-CS" sz="2800" dirty="0" smtClean="0"/>
              <a:t>:</a:t>
            </a:r>
            <a:endParaRPr lang="en-US" sz="2800" dirty="0" smtClean="0"/>
          </a:p>
          <a:p>
            <a:endParaRPr lang="en-US" sz="2800" dirty="0" smtClean="0"/>
          </a:p>
        </p:txBody>
      </p:sp>
      <p:graphicFrame>
        <p:nvGraphicFramePr>
          <p:cNvPr id="103430" name="Object 2"/>
          <p:cNvGraphicFramePr>
            <a:graphicFrameLocks noChangeAspect="1"/>
          </p:cNvGraphicFramePr>
          <p:nvPr/>
        </p:nvGraphicFramePr>
        <p:xfrm>
          <a:off x="1524000" y="2209800"/>
          <a:ext cx="5854700" cy="1803400"/>
        </p:xfrm>
        <a:graphic>
          <a:graphicData uri="http://schemas.openxmlformats.org/presentationml/2006/ole">
            <p:oleObj spid="_x0000_s162818" name="Equation" r:id="rId3" imgW="5854680" imgH="1803240" progId="Equation.DSMT4">
              <p:embed/>
            </p:oleObj>
          </a:graphicData>
        </a:graphic>
      </p:graphicFrame>
      <p:graphicFrame>
        <p:nvGraphicFramePr>
          <p:cNvPr id="103431" name="Object 3"/>
          <p:cNvGraphicFramePr>
            <a:graphicFrameLocks noChangeAspect="1"/>
          </p:cNvGraphicFramePr>
          <p:nvPr/>
        </p:nvGraphicFramePr>
        <p:xfrm>
          <a:off x="1447800" y="4800600"/>
          <a:ext cx="5943600" cy="889000"/>
        </p:xfrm>
        <a:graphic>
          <a:graphicData uri="http://schemas.openxmlformats.org/presentationml/2006/ole">
            <p:oleObj spid="_x0000_s162819" name="Equation" r:id="rId4" imgW="5943600" imgH="8888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(smart) Choice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If</a:t>
            </a:r>
            <a:r>
              <a:rPr lang="sr-Latn-CS" sz="2800" dirty="0" smtClean="0"/>
              <a:t>            </a:t>
            </a:r>
            <a:r>
              <a:rPr lang="en-US" sz="2800" dirty="0" smtClean="0"/>
              <a:t>is </a:t>
            </a:r>
            <a:r>
              <a:rPr lang="sr-Latn-CS" sz="2800" dirty="0" smtClean="0"/>
              <a:t>integrabl</a:t>
            </a:r>
            <a:r>
              <a:rPr lang="en-US" sz="2800" dirty="0" smtClean="0"/>
              <a:t>e:</a:t>
            </a:r>
            <a:endParaRPr lang="sr-Latn-CS" sz="2800" dirty="0" smtClean="0"/>
          </a:p>
          <a:p>
            <a:endParaRPr lang="sr-Latn-CS" sz="2800" dirty="0" smtClean="0"/>
          </a:p>
          <a:p>
            <a:endParaRPr lang="sr-Latn-CS" sz="2800" dirty="0" smtClean="0"/>
          </a:p>
          <a:p>
            <a:pPr lvl="2"/>
            <a:r>
              <a:rPr lang="en-US" sz="2000" dirty="0" smtClean="0"/>
              <a:t>lower limit of the integral is chosen arbitrary</a:t>
            </a:r>
          </a:p>
          <a:p>
            <a:endParaRPr lang="en-US" sz="2800" dirty="0" smtClean="0"/>
          </a:p>
          <a:p>
            <a:r>
              <a:rPr lang="en-US" sz="2800" dirty="0" smtClean="0"/>
              <a:t>Second term in the </a:t>
            </a:r>
            <a:r>
              <a:rPr lang="en-US" sz="2800" dirty="0" err="1" smtClean="0"/>
              <a:t>EoM</a:t>
            </a:r>
            <a:r>
              <a:rPr lang="en-US" sz="2800" dirty="0" smtClean="0"/>
              <a:t> vanishes:</a:t>
            </a:r>
            <a:endParaRPr lang="sr-Latn-CS" sz="2800" dirty="0" smtClean="0"/>
          </a:p>
          <a:p>
            <a:endParaRPr lang="sr-Latn-CS" sz="2800" dirty="0" smtClean="0"/>
          </a:p>
          <a:p>
            <a:endParaRPr lang="en-US" sz="2800" dirty="0" smtClean="0"/>
          </a:p>
        </p:txBody>
      </p:sp>
      <p:graphicFrame>
        <p:nvGraphicFramePr>
          <p:cNvPr id="104452" name="Object 2"/>
          <p:cNvGraphicFramePr>
            <a:graphicFrameLocks noChangeAspect="1"/>
          </p:cNvGraphicFramePr>
          <p:nvPr/>
        </p:nvGraphicFramePr>
        <p:xfrm>
          <a:off x="5486400" y="561536"/>
          <a:ext cx="1143000" cy="690563"/>
        </p:xfrm>
        <a:graphic>
          <a:graphicData uri="http://schemas.openxmlformats.org/presentationml/2006/ole">
            <p:oleObj spid="_x0000_s163842" name="Equation" r:id="rId3" imgW="672840" imgH="406080" progId="Equation.DSMT4">
              <p:embed/>
            </p:oleObj>
          </a:graphicData>
        </a:graphic>
      </p:graphicFrame>
      <p:graphicFrame>
        <p:nvGraphicFramePr>
          <p:cNvPr id="104453" name="Object 8"/>
          <p:cNvGraphicFramePr>
            <a:graphicFrameLocks noChangeAspect="1"/>
          </p:cNvGraphicFramePr>
          <p:nvPr/>
        </p:nvGraphicFramePr>
        <p:xfrm>
          <a:off x="1219200" y="1676400"/>
          <a:ext cx="863600" cy="406400"/>
        </p:xfrm>
        <a:graphic>
          <a:graphicData uri="http://schemas.openxmlformats.org/presentationml/2006/ole">
            <p:oleObj spid="_x0000_s163843" name="Equation" r:id="rId4" imgW="863280" imgH="406080" progId="Equation.DSMT4">
              <p:embed/>
            </p:oleObj>
          </a:graphicData>
        </a:graphic>
      </p:graphicFrame>
      <p:graphicFrame>
        <p:nvGraphicFramePr>
          <p:cNvPr id="104454" name="Object 3"/>
          <p:cNvGraphicFramePr>
            <a:graphicFrameLocks noChangeAspect="1"/>
          </p:cNvGraphicFramePr>
          <p:nvPr/>
        </p:nvGraphicFramePr>
        <p:xfrm>
          <a:off x="3200400" y="2133600"/>
          <a:ext cx="2019300" cy="876300"/>
        </p:xfrm>
        <a:graphic>
          <a:graphicData uri="http://schemas.openxmlformats.org/presentationml/2006/ole">
            <p:oleObj spid="_x0000_s163844" name="Equation" r:id="rId5" imgW="2019240" imgH="876240" progId="Equation.DSMT4">
              <p:embed/>
            </p:oleObj>
          </a:graphicData>
        </a:graphic>
      </p:graphicFrame>
      <p:graphicFrame>
        <p:nvGraphicFramePr>
          <p:cNvPr id="104455" name="Object 4"/>
          <p:cNvGraphicFramePr>
            <a:graphicFrameLocks noChangeAspect="1"/>
          </p:cNvGraphicFramePr>
          <p:nvPr/>
        </p:nvGraphicFramePr>
        <p:xfrm>
          <a:off x="2971800" y="4864100"/>
          <a:ext cx="2832100" cy="774700"/>
        </p:xfrm>
        <a:graphic>
          <a:graphicData uri="http://schemas.openxmlformats.org/presentationml/2006/ole">
            <p:oleObj spid="_x0000_s163845" name="Equation" r:id="rId6" imgW="2831760" imgH="774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(smart) Choice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err="1" smtClean="0"/>
              <a:t>EoM</a:t>
            </a:r>
            <a:r>
              <a:rPr lang="en-US" sz="2800" dirty="0" smtClean="0"/>
              <a:t>:</a:t>
            </a:r>
            <a:endParaRPr lang="sr-Latn-CS" sz="2800" dirty="0" smtClean="0"/>
          </a:p>
          <a:p>
            <a:endParaRPr lang="sr-Latn-CS" sz="2800" dirty="0" smtClean="0"/>
          </a:p>
          <a:p>
            <a:endParaRPr lang="sr-Latn-CS" sz="2800" dirty="0" smtClean="0"/>
          </a:p>
          <a:p>
            <a:r>
              <a:rPr lang="en-US" sz="2800" dirty="0" smtClean="0"/>
              <a:t>Two mostly used potentials:</a:t>
            </a:r>
          </a:p>
          <a:p>
            <a:endParaRPr lang="en-US" sz="2800" dirty="0" smtClean="0"/>
          </a:p>
        </p:txBody>
      </p:sp>
      <p:graphicFrame>
        <p:nvGraphicFramePr>
          <p:cNvPr id="104452" name="Object 2"/>
          <p:cNvGraphicFramePr>
            <a:graphicFrameLocks noChangeAspect="1"/>
          </p:cNvGraphicFramePr>
          <p:nvPr/>
        </p:nvGraphicFramePr>
        <p:xfrm>
          <a:off x="5486400" y="561536"/>
          <a:ext cx="1143000" cy="690563"/>
        </p:xfrm>
        <a:graphic>
          <a:graphicData uri="http://schemas.openxmlformats.org/presentationml/2006/ole">
            <p:oleObj spid="_x0000_s164866" name="Equation" r:id="rId3" imgW="672840" imgH="406080" progId="Equation.DSMT4">
              <p:embed/>
            </p:oleObj>
          </a:graphicData>
        </a:graphic>
      </p:graphicFrame>
      <p:graphicFrame>
        <p:nvGraphicFramePr>
          <p:cNvPr id="105478" name="Object 5"/>
          <p:cNvGraphicFramePr>
            <a:graphicFrameLocks noChangeAspect="1"/>
          </p:cNvGraphicFramePr>
          <p:nvPr/>
        </p:nvGraphicFramePr>
        <p:xfrm>
          <a:off x="2286000" y="2590800"/>
          <a:ext cx="2679700" cy="736600"/>
        </p:xfrm>
        <a:graphic>
          <a:graphicData uri="http://schemas.openxmlformats.org/presentationml/2006/ole">
            <p:oleObj spid="_x0000_s164867" name="Equation" r:id="rId4" imgW="2679480" imgH="736560" progId="Equation.DSMT4">
              <p:embed/>
            </p:oleObj>
          </a:graphicData>
        </a:graphic>
      </p:graphicFrame>
      <p:graphicFrame>
        <p:nvGraphicFramePr>
          <p:cNvPr id="105479" name="Object 6"/>
          <p:cNvGraphicFramePr>
            <a:graphicFrameLocks noChangeAspect="1"/>
          </p:cNvGraphicFramePr>
          <p:nvPr/>
        </p:nvGraphicFramePr>
        <p:xfrm>
          <a:off x="1752600" y="4343400"/>
          <a:ext cx="1435100" cy="406400"/>
        </p:xfrm>
        <a:graphic>
          <a:graphicData uri="http://schemas.openxmlformats.org/presentationml/2006/ole">
            <p:oleObj spid="_x0000_s164868" name="Equation" r:id="rId5" imgW="1434960" imgH="406080" progId="Equation.DSMT4">
              <p:embed/>
            </p:oleObj>
          </a:graphicData>
        </a:graphic>
      </p:graphicFrame>
      <p:graphicFrame>
        <p:nvGraphicFramePr>
          <p:cNvPr id="105480" name="Object 7"/>
          <p:cNvGraphicFramePr>
            <a:graphicFrameLocks noChangeAspect="1"/>
          </p:cNvGraphicFramePr>
          <p:nvPr/>
        </p:nvGraphicFramePr>
        <p:xfrm>
          <a:off x="1752600" y="4953000"/>
          <a:ext cx="2171700" cy="787400"/>
        </p:xfrm>
        <a:graphic>
          <a:graphicData uri="http://schemas.openxmlformats.org/presentationml/2006/ole">
            <p:oleObj spid="_x0000_s164869" name="Equation" r:id="rId6" imgW="2171520" imgH="787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Exponential potential:</a:t>
            </a:r>
            <a:r>
              <a:rPr lang="sr-Latn-CS" sz="2800" dirty="0" smtClean="0"/>
              <a:t> </a:t>
            </a:r>
          </a:p>
          <a:p>
            <a:r>
              <a:rPr lang="sr-Latn-CS" sz="2800" dirty="0" smtClean="0"/>
              <a:t>Fun</a:t>
            </a:r>
            <a:r>
              <a:rPr lang="en-US" sz="2800" dirty="0" err="1" smtClean="0"/>
              <a:t>ction</a:t>
            </a:r>
            <a:r>
              <a:rPr lang="sr-Latn-CS" sz="2800" dirty="0" smtClean="0"/>
              <a:t>              </a:t>
            </a:r>
            <a:r>
              <a:rPr lang="en-US" sz="2800" dirty="0" smtClean="0"/>
              <a:t>becomes</a:t>
            </a:r>
            <a:endParaRPr lang="sr-Latn-CS" sz="2800" dirty="0" smtClean="0"/>
          </a:p>
          <a:p>
            <a:r>
              <a:rPr lang="en-US" sz="2800" dirty="0" smtClean="0"/>
              <a:t>Leads to</a:t>
            </a:r>
            <a:endParaRPr lang="sr-Latn-CS" sz="2800" dirty="0" smtClean="0"/>
          </a:p>
          <a:p>
            <a:r>
              <a:rPr lang="en-US" sz="2800" dirty="0" smtClean="0"/>
              <a:t>Full generating function</a:t>
            </a:r>
            <a:r>
              <a:rPr lang="sr-Latn-CS" sz="2800" dirty="0" smtClean="0"/>
              <a:t>:</a:t>
            </a:r>
          </a:p>
          <a:p>
            <a:endParaRPr lang="sr-Latn-CS" sz="2800" dirty="0" smtClean="0"/>
          </a:p>
          <a:p>
            <a:endParaRPr lang="sr-Latn-CS" sz="1200" dirty="0" smtClean="0"/>
          </a:p>
          <a:p>
            <a:r>
              <a:rPr lang="en-US" sz="2800" dirty="0" err="1" smtClean="0"/>
              <a:t>EoM</a:t>
            </a:r>
            <a:r>
              <a:rPr lang="en-US" sz="2800" dirty="0" smtClean="0"/>
              <a:t>:</a:t>
            </a:r>
            <a:endParaRPr lang="sr-Latn-CS" sz="2800" dirty="0" smtClean="0"/>
          </a:p>
          <a:p>
            <a:r>
              <a:rPr lang="en-US" sz="2800" dirty="0" smtClean="0"/>
              <a:t>Classically equivalent (canonical) </a:t>
            </a:r>
            <a:r>
              <a:rPr lang="en-US" sz="2800" dirty="0" err="1" smtClean="0"/>
              <a:t>Lagrangian</a:t>
            </a:r>
            <a:r>
              <a:rPr lang="en-US" sz="2800" dirty="0" smtClean="0"/>
              <a:t>:</a:t>
            </a:r>
            <a:r>
              <a:rPr lang="sr-Latn-CS" sz="2800" dirty="0" smtClean="0"/>
              <a:t>  </a:t>
            </a:r>
          </a:p>
          <a:p>
            <a:endParaRPr lang="en-US" sz="2800" dirty="0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4432300" y="1676400"/>
          <a:ext cx="2959100" cy="406400"/>
        </p:xfrm>
        <a:graphic>
          <a:graphicData uri="http://schemas.openxmlformats.org/presentationml/2006/ole">
            <p:oleObj spid="_x0000_s165890" name="Equation" r:id="rId3" imgW="2958840" imgH="406080" progId="Equation.DSMT4">
              <p:embed/>
            </p:oleObj>
          </a:graphicData>
        </a:graphic>
      </p:graphicFrame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2514600" y="2184400"/>
          <a:ext cx="889000" cy="406400"/>
        </p:xfrm>
        <a:graphic>
          <a:graphicData uri="http://schemas.openxmlformats.org/presentationml/2006/ole">
            <p:oleObj spid="_x0000_s165891" name="Equation" r:id="rId4" imgW="888840" imgH="406080" progId="Equation.DSMT4">
              <p:embed/>
            </p:oleObj>
          </a:graphicData>
        </a:graphic>
      </p:graphicFrame>
      <p:graphicFrame>
        <p:nvGraphicFramePr>
          <p:cNvPr id="106500" name="Object 4"/>
          <p:cNvGraphicFramePr>
            <a:graphicFrameLocks noChangeAspect="1"/>
          </p:cNvGraphicFramePr>
          <p:nvPr/>
        </p:nvGraphicFramePr>
        <p:xfrm>
          <a:off x="5257800" y="2006600"/>
          <a:ext cx="1854200" cy="736600"/>
        </p:xfrm>
        <a:graphic>
          <a:graphicData uri="http://schemas.openxmlformats.org/presentationml/2006/ole">
            <p:oleObj spid="_x0000_s165892" name="Equation" r:id="rId5" imgW="1854000" imgH="736560" progId="Equation.DSMT4">
              <p:embed/>
            </p:oleObj>
          </a:graphicData>
        </a:graphic>
      </p:graphicFrame>
      <p:graphicFrame>
        <p:nvGraphicFramePr>
          <p:cNvPr id="106501" name="Object 6"/>
          <p:cNvGraphicFramePr>
            <a:graphicFrameLocks noChangeAspect="1"/>
          </p:cNvGraphicFramePr>
          <p:nvPr/>
        </p:nvGraphicFramePr>
        <p:xfrm>
          <a:off x="2476500" y="2540000"/>
          <a:ext cx="2095500" cy="736600"/>
        </p:xfrm>
        <a:graphic>
          <a:graphicData uri="http://schemas.openxmlformats.org/presentationml/2006/ole">
            <p:oleObj spid="_x0000_s165893" name="Equation" r:id="rId6" imgW="2095200" imgH="736560" progId="Equation.DSMT4">
              <p:embed/>
            </p:oleObj>
          </a:graphicData>
        </a:graphic>
      </p:graphicFrame>
      <p:graphicFrame>
        <p:nvGraphicFramePr>
          <p:cNvPr id="106502" name="Object 7"/>
          <p:cNvGraphicFramePr>
            <a:graphicFrameLocks noChangeAspect="1"/>
          </p:cNvGraphicFramePr>
          <p:nvPr/>
        </p:nvGraphicFramePr>
        <p:xfrm>
          <a:off x="1828800" y="3606800"/>
          <a:ext cx="3975100" cy="736600"/>
        </p:xfrm>
        <a:graphic>
          <a:graphicData uri="http://schemas.openxmlformats.org/presentationml/2006/ole">
            <p:oleObj spid="_x0000_s165894" name="Equation" r:id="rId7" imgW="3974760" imgH="736560" progId="Equation.DSMT4">
              <p:embed/>
            </p:oleObj>
          </a:graphicData>
        </a:graphic>
      </p:graphicFrame>
      <p:graphicFrame>
        <p:nvGraphicFramePr>
          <p:cNvPr id="106503" name="Object 8"/>
          <p:cNvGraphicFramePr>
            <a:graphicFrameLocks noChangeAspect="1"/>
          </p:cNvGraphicFramePr>
          <p:nvPr/>
        </p:nvGraphicFramePr>
        <p:xfrm>
          <a:off x="1905000" y="4419600"/>
          <a:ext cx="1447800" cy="406400"/>
        </p:xfrm>
        <a:graphic>
          <a:graphicData uri="http://schemas.openxmlformats.org/presentationml/2006/ole">
            <p:oleObj spid="_x0000_s165895" name="Equation" r:id="rId8" imgW="1447560" imgH="406080" progId="Equation.DSMT4">
              <p:embed/>
            </p:oleObj>
          </a:graphicData>
        </a:graphic>
      </p:graphicFrame>
      <p:graphicFrame>
        <p:nvGraphicFramePr>
          <p:cNvPr id="106504" name="Object 9"/>
          <p:cNvGraphicFramePr>
            <a:graphicFrameLocks noChangeAspect="1"/>
          </p:cNvGraphicFramePr>
          <p:nvPr/>
        </p:nvGraphicFramePr>
        <p:xfrm>
          <a:off x="1905000" y="5524500"/>
          <a:ext cx="3302000" cy="723900"/>
        </p:xfrm>
        <a:graphic>
          <a:graphicData uri="http://schemas.openxmlformats.org/presentationml/2006/ole">
            <p:oleObj spid="_x0000_s165896" name="Equation" r:id="rId9" imgW="3301920" imgH="723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“One over </a:t>
            </a:r>
            <a:r>
              <a:rPr lang="en-US" sz="2800" dirty="0" err="1" smtClean="0"/>
              <a:t>cosh</a:t>
            </a:r>
            <a:r>
              <a:rPr lang="en-US" sz="2800" dirty="0" smtClean="0"/>
              <a:t>” potential:</a:t>
            </a:r>
            <a:r>
              <a:rPr lang="sr-Latn-CS" sz="2800" dirty="0" smtClean="0"/>
              <a:t> </a:t>
            </a:r>
          </a:p>
          <a:p>
            <a:endParaRPr lang="en-US" sz="1400" dirty="0" smtClean="0"/>
          </a:p>
          <a:p>
            <a:r>
              <a:rPr lang="en-US" sz="2800" dirty="0" smtClean="0"/>
              <a:t>Leads to</a:t>
            </a:r>
            <a:endParaRPr lang="sr-Latn-CS" sz="2800" dirty="0" smtClean="0"/>
          </a:p>
          <a:p>
            <a:endParaRPr lang="en-US" sz="1100" dirty="0" smtClean="0"/>
          </a:p>
          <a:p>
            <a:r>
              <a:rPr lang="en-US" sz="2800" dirty="0" smtClean="0"/>
              <a:t>Full generating function</a:t>
            </a:r>
            <a:r>
              <a:rPr lang="sr-Latn-CS" sz="2800" dirty="0" smtClean="0"/>
              <a:t>:</a:t>
            </a:r>
          </a:p>
          <a:p>
            <a:endParaRPr lang="sr-Latn-CS" sz="2800" dirty="0" smtClean="0"/>
          </a:p>
          <a:p>
            <a:endParaRPr lang="sr-Latn-CS" sz="1200" dirty="0" smtClean="0"/>
          </a:p>
          <a:p>
            <a:r>
              <a:rPr lang="en-US" sz="2800" dirty="0" err="1" smtClean="0"/>
              <a:t>EoM</a:t>
            </a:r>
            <a:r>
              <a:rPr lang="en-US" sz="2800" dirty="0" smtClean="0"/>
              <a:t>:</a:t>
            </a:r>
            <a:endParaRPr lang="sr-Latn-CS" sz="2800" dirty="0" smtClean="0"/>
          </a:p>
          <a:p>
            <a:r>
              <a:rPr lang="en-US" sz="2800" dirty="0" smtClean="0"/>
              <a:t>Classically equivalent (canonical) </a:t>
            </a:r>
            <a:r>
              <a:rPr lang="en-US" sz="2800" dirty="0" err="1" smtClean="0"/>
              <a:t>Lagrangian</a:t>
            </a:r>
            <a:r>
              <a:rPr lang="en-US" sz="2800" dirty="0" smtClean="0"/>
              <a:t>:</a:t>
            </a:r>
            <a:r>
              <a:rPr lang="sr-Latn-CS" sz="2800" dirty="0" smtClean="0"/>
              <a:t>  </a:t>
            </a:r>
          </a:p>
          <a:p>
            <a:endParaRPr lang="en-US" sz="2800" dirty="0"/>
          </a:p>
        </p:txBody>
      </p:sp>
      <p:graphicFrame>
        <p:nvGraphicFramePr>
          <p:cNvPr id="107529" name="Object 2"/>
          <p:cNvGraphicFramePr>
            <a:graphicFrameLocks noChangeAspect="1"/>
          </p:cNvGraphicFramePr>
          <p:nvPr/>
        </p:nvGraphicFramePr>
        <p:xfrm>
          <a:off x="5181600" y="1524000"/>
          <a:ext cx="3263900" cy="706438"/>
        </p:xfrm>
        <a:graphic>
          <a:graphicData uri="http://schemas.openxmlformats.org/presentationml/2006/ole">
            <p:oleObj spid="_x0000_s166914" name="Equation" r:id="rId3" imgW="3695400" imgH="787320" progId="Equation.DSMT4">
              <p:embed/>
            </p:oleObj>
          </a:graphicData>
        </a:graphic>
      </p:graphicFrame>
      <p:graphicFrame>
        <p:nvGraphicFramePr>
          <p:cNvPr id="107531" name="Object 6"/>
          <p:cNvGraphicFramePr>
            <a:graphicFrameLocks noChangeAspect="1"/>
          </p:cNvGraphicFramePr>
          <p:nvPr/>
        </p:nvGraphicFramePr>
        <p:xfrm>
          <a:off x="2438400" y="2336800"/>
          <a:ext cx="2768600" cy="787400"/>
        </p:xfrm>
        <a:graphic>
          <a:graphicData uri="http://schemas.openxmlformats.org/presentationml/2006/ole">
            <p:oleObj spid="_x0000_s166915" name="Equation" r:id="rId4" imgW="2768400" imgH="787320" progId="Equation.DSMT4">
              <p:embed/>
            </p:oleObj>
          </a:graphicData>
        </a:graphic>
      </p:graphicFrame>
      <p:graphicFrame>
        <p:nvGraphicFramePr>
          <p:cNvPr id="107532" name="Object 7"/>
          <p:cNvGraphicFramePr>
            <a:graphicFrameLocks noChangeAspect="1"/>
          </p:cNvGraphicFramePr>
          <p:nvPr/>
        </p:nvGraphicFramePr>
        <p:xfrm>
          <a:off x="1752600" y="3657600"/>
          <a:ext cx="4660900" cy="787400"/>
        </p:xfrm>
        <a:graphic>
          <a:graphicData uri="http://schemas.openxmlformats.org/presentationml/2006/ole">
            <p:oleObj spid="_x0000_s166916" name="Equation" r:id="rId5" imgW="4660560" imgH="787320" progId="Equation.DSMT4">
              <p:embed/>
            </p:oleObj>
          </a:graphicData>
        </a:graphic>
      </p:graphicFrame>
      <p:graphicFrame>
        <p:nvGraphicFramePr>
          <p:cNvPr id="107533" name="Object 8"/>
          <p:cNvGraphicFramePr>
            <a:graphicFrameLocks noChangeAspect="1"/>
          </p:cNvGraphicFramePr>
          <p:nvPr/>
        </p:nvGraphicFramePr>
        <p:xfrm>
          <a:off x="1857356" y="4380682"/>
          <a:ext cx="1524000" cy="477078"/>
        </p:xfrm>
        <a:graphic>
          <a:graphicData uri="http://schemas.openxmlformats.org/presentationml/2006/ole">
            <p:oleObj spid="_x0000_s166917" name="Equation" r:id="rId6" imgW="1460160" imgH="457200" progId="Equation.DSMT4">
              <p:embed/>
            </p:oleObj>
          </a:graphicData>
        </a:graphic>
      </p:graphicFrame>
      <p:graphicFrame>
        <p:nvGraphicFramePr>
          <p:cNvPr id="107534" name="Object 9"/>
          <p:cNvGraphicFramePr>
            <a:graphicFrameLocks noChangeAspect="1"/>
          </p:cNvGraphicFramePr>
          <p:nvPr/>
        </p:nvGraphicFramePr>
        <p:xfrm>
          <a:off x="1828800" y="5562600"/>
          <a:ext cx="3302000" cy="723900"/>
        </p:xfrm>
        <a:graphic>
          <a:graphicData uri="http://schemas.openxmlformats.org/presentationml/2006/ole">
            <p:oleObj spid="_x0000_s166918" name="Equation" r:id="rId7" imgW="3301920" imgH="723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</a:t>
            </a:r>
            <a:r>
              <a:rPr lang="en-US" dirty="0" smtClean="0"/>
              <a:t>-</a:t>
            </a:r>
            <a:r>
              <a:rPr lang="en-US" dirty="0" err="1" smtClean="0"/>
              <a:t>Adic</a:t>
            </a:r>
            <a:r>
              <a:rPr lang="en-US" dirty="0" smtClean="0"/>
              <a:t> case, numbers…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 smtClean="0"/>
              <a:t>p </a:t>
            </a:r>
            <a:r>
              <a:rPr lang="en-US" sz="2800" dirty="0" smtClean="0"/>
              <a:t>– prime number</a:t>
            </a:r>
          </a:p>
          <a:p>
            <a:r>
              <a:rPr lang="en-US" sz="2800" dirty="0" smtClean="0"/>
              <a:t>    - field of </a:t>
            </a:r>
            <a:r>
              <a:rPr lang="en-US" sz="2800" i="1" dirty="0" smtClean="0"/>
              <a:t>p</a:t>
            </a:r>
            <a:r>
              <a:rPr lang="en-US" sz="2800" dirty="0" smtClean="0"/>
              <a:t>-</a:t>
            </a:r>
            <a:r>
              <a:rPr lang="en-US" sz="2800" dirty="0" err="1" smtClean="0"/>
              <a:t>adic</a:t>
            </a:r>
            <a:r>
              <a:rPr lang="sr-Latn-CS" sz="2800" dirty="0" smtClean="0"/>
              <a:t> </a:t>
            </a:r>
            <a:r>
              <a:rPr lang="en-US" sz="2800" dirty="0" smtClean="0"/>
              <a:t>numbers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Ostrowski</a:t>
            </a:r>
            <a:r>
              <a:rPr lang="en-US" sz="2800" dirty="0" smtClean="0"/>
              <a:t>: Only two nonequivalent norms over   	and</a:t>
            </a:r>
          </a:p>
          <a:p>
            <a:r>
              <a:rPr lang="en-US" sz="2800" dirty="0" smtClean="0"/>
              <a:t>Reach mathematical analysis over</a:t>
            </a:r>
          </a:p>
          <a:p>
            <a:pPr>
              <a:buNone/>
            </a:pPr>
            <a:endParaRPr lang="en-US" sz="2800" dirty="0"/>
          </a:p>
        </p:txBody>
      </p:sp>
      <p:graphicFrame>
        <p:nvGraphicFramePr>
          <p:cNvPr id="110598" name="Object 6"/>
          <p:cNvGraphicFramePr>
            <a:graphicFrameLocks noChangeAspect="1"/>
          </p:cNvGraphicFramePr>
          <p:nvPr/>
        </p:nvGraphicFramePr>
        <p:xfrm>
          <a:off x="838200" y="2209800"/>
          <a:ext cx="371475" cy="414338"/>
        </p:xfrm>
        <a:graphic>
          <a:graphicData uri="http://schemas.openxmlformats.org/presentationml/2006/ole">
            <p:oleObj spid="_x0000_s167938" name="Equation" r:id="rId3" imgW="215640" imgH="241200" progId="Equation.DSMT4">
              <p:embed/>
            </p:oleObj>
          </a:graphicData>
        </a:graphic>
      </p:graphicFrame>
      <p:graphicFrame>
        <p:nvGraphicFramePr>
          <p:cNvPr id="110596" name="Object 4"/>
          <p:cNvGraphicFramePr>
            <a:graphicFrameLocks noChangeAspect="1"/>
          </p:cNvGraphicFramePr>
          <p:nvPr/>
        </p:nvGraphicFramePr>
        <p:xfrm>
          <a:off x="838199" y="2667000"/>
          <a:ext cx="2547733" cy="546100"/>
        </p:xfrm>
        <a:graphic>
          <a:graphicData uri="http://schemas.openxmlformats.org/presentationml/2006/ole">
            <p:oleObj spid="_x0000_s167939" name="Equation" r:id="rId4" imgW="1066680" imgH="228600" progId="Equation.DSMT4">
              <p:embed/>
            </p:oleObj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838200" y="3124200"/>
          <a:ext cx="1752600" cy="565292"/>
        </p:xfrm>
        <a:graphic>
          <a:graphicData uri="http://schemas.openxmlformats.org/presentationml/2006/ole">
            <p:oleObj spid="_x0000_s167940" name="Equation" r:id="rId5" imgW="825480" imgH="266400" progId="Equation.DSMT4">
              <p:embed/>
            </p:oleObj>
          </a:graphicData>
        </a:graphic>
      </p:graphicFrame>
      <p:graphicFrame>
        <p:nvGraphicFramePr>
          <p:cNvPr id="110601" name="Object 9"/>
          <p:cNvGraphicFramePr>
            <a:graphicFrameLocks noChangeAspect="1"/>
          </p:cNvGraphicFramePr>
          <p:nvPr/>
        </p:nvGraphicFramePr>
        <p:xfrm>
          <a:off x="914400" y="4191000"/>
          <a:ext cx="481013" cy="350838"/>
        </p:xfrm>
        <a:graphic>
          <a:graphicData uri="http://schemas.openxmlformats.org/presentationml/2006/ole">
            <p:oleObj spid="_x0000_s167941" name="Equation" r:id="rId6" imgW="279360" imgH="203040" progId="Equation.DSMT4">
              <p:embed/>
            </p:oleObj>
          </a:graphicData>
        </a:graphic>
      </p:graphicFrame>
      <p:graphicFrame>
        <p:nvGraphicFramePr>
          <p:cNvPr id="110599" name="Object 7"/>
          <p:cNvGraphicFramePr>
            <a:graphicFrameLocks noChangeAspect="1"/>
          </p:cNvGraphicFramePr>
          <p:nvPr/>
        </p:nvGraphicFramePr>
        <p:xfrm>
          <a:off x="8305800" y="3683001"/>
          <a:ext cx="381000" cy="507999"/>
        </p:xfrm>
        <a:graphic>
          <a:graphicData uri="http://schemas.openxmlformats.org/presentationml/2006/ole">
            <p:oleObj spid="_x0000_s167942" name="Equation" r:id="rId7" imgW="152280" imgH="203040" progId="Equation.DSMT4">
              <p:embed/>
            </p:oleObj>
          </a:graphicData>
        </a:graphic>
      </p:graphicFrame>
      <p:graphicFrame>
        <p:nvGraphicFramePr>
          <p:cNvPr id="110600" name="Object 8"/>
          <p:cNvGraphicFramePr>
            <a:graphicFrameLocks noChangeAspect="1"/>
          </p:cNvGraphicFramePr>
          <p:nvPr/>
        </p:nvGraphicFramePr>
        <p:xfrm>
          <a:off x="2133600" y="4191000"/>
          <a:ext cx="503238" cy="415925"/>
        </p:xfrm>
        <a:graphic>
          <a:graphicData uri="http://schemas.openxmlformats.org/presentationml/2006/ole">
            <p:oleObj spid="_x0000_s167943" name="Equation" r:id="rId8" imgW="291960" imgH="241200" progId="Equation.DSMT4">
              <p:embed/>
            </p:oleObj>
          </a:graphicData>
        </a:graphic>
      </p:graphicFrame>
      <p:graphicFrame>
        <p:nvGraphicFramePr>
          <p:cNvPr id="110602" name="Object 10"/>
          <p:cNvGraphicFramePr>
            <a:graphicFrameLocks noChangeAspect="1"/>
          </p:cNvGraphicFramePr>
          <p:nvPr/>
        </p:nvGraphicFramePr>
        <p:xfrm>
          <a:off x="6486525" y="4691062"/>
          <a:ext cx="371475" cy="414338"/>
        </p:xfrm>
        <a:graphic>
          <a:graphicData uri="http://schemas.openxmlformats.org/presentationml/2006/ole">
            <p:oleObj spid="_x0000_s167944" name="Equation" r:id="rId9" imgW="215640" imgH="241200" progId="Equation.DSMT4">
              <p:embed/>
            </p:oleObj>
          </a:graphicData>
        </a:graphic>
      </p:graphicFrame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914400" y="5029200"/>
          <a:ext cx="1905000" cy="895350"/>
        </p:xfrm>
        <a:graphic>
          <a:graphicData uri="http://schemas.openxmlformats.org/presentationml/2006/ole">
            <p:oleObj spid="_x0000_s167945" name="Equation" r:id="rId10" imgW="8380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``</a:t>
            </a:r>
            <a:r>
              <a:rPr lang="sr-Latn-CS" sz="3400" dirty="0" smtClean="0"/>
              <a:t>N</a:t>
            </a:r>
            <a:r>
              <a:rPr lang="en-US" sz="3400" dirty="0" smtClean="0"/>
              <a:t>on-Archimedean``</a:t>
            </a:r>
            <a:r>
              <a:rPr lang="sr-Latn-CS" sz="3400" dirty="0" smtClean="0"/>
              <a:t> – p-adi</a:t>
            </a:r>
            <a:r>
              <a:rPr lang="en-US" sz="3400" dirty="0" smtClean="0"/>
              <a:t>c spaces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/>
          <a:lstStyle/>
          <a:p>
            <a:r>
              <a:rPr lang="en-US" sz="1800" dirty="0" smtClean="0"/>
              <a:t>Compact  group of </a:t>
            </a:r>
            <a:r>
              <a:rPr lang="sr-Latn-CS" sz="1800" dirty="0" smtClean="0"/>
              <a:t>3-adi</a:t>
            </a:r>
            <a:r>
              <a:rPr lang="en-US" sz="1800" dirty="0" smtClean="0"/>
              <a:t>c integers  Z</a:t>
            </a:r>
            <a:r>
              <a:rPr lang="en-US" sz="1000" dirty="0" smtClean="0"/>
              <a:t>3</a:t>
            </a:r>
            <a:r>
              <a:rPr lang="en-US" sz="1800" dirty="0" smtClean="0"/>
              <a:t> (black dotes)</a:t>
            </a:r>
            <a:endParaRPr lang="sr-Latn-CS" sz="1800" dirty="0" smtClean="0"/>
          </a:p>
          <a:p>
            <a:r>
              <a:rPr lang="en-US" sz="1800" dirty="0" smtClean="0"/>
              <a:t>The chosen elements are mapped (R)</a:t>
            </a:r>
            <a:endParaRPr lang="sr-Latn-CS" sz="1800" dirty="0" smtClean="0"/>
          </a:p>
          <a:p>
            <a:endParaRPr lang="en-US" sz="1800" dirty="0" smtClean="0"/>
          </a:p>
        </p:txBody>
      </p:sp>
      <p:pic>
        <p:nvPicPr>
          <p:cNvPr id="34820" name="Picture 4" descr="pAdic Numb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676400"/>
            <a:ext cx="449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Tachyons, introduction and motivation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i="1" dirty="0" smtClean="0"/>
              <a:t>p</a:t>
            </a:r>
            <a:r>
              <a:rPr lang="en-GB" dirty="0" smtClean="0"/>
              <a:t>-</a:t>
            </a:r>
            <a:r>
              <a:rPr lang="en-GB" dirty="0" err="1" smtClean="0"/>
              <a:t>Adic</a:t>
            </a:r>
            <a:r>
              <a:rPr lang="en-GB" dirty="0" smtClean="0"/>
              <a:t> inflation, strings and cosmology background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Tachyons – from field theory to the classical analogue – “</a:t>
            </a:r>
            <a:r>
              <a:rPr lang="en-US" dirty="0" err="1" smtClean="0"/>
              <a:t>classicalization</a:t>
            </a:r>
            <a:r>
              <a:rPr lang="en-US" dirty="0" smtClean="0"/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DBI and canonical </a:t>
            </a:r>
            <a:r>
              <a:rPr lang="en-GB" dirty="0" err="1" smtClean="0"/>
              <a:t>Lagrangians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Classical and Quantum dynamics in a zero-dimensional mode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Equivalency and canonical transformation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Instead of a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p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-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Adic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 QM</a:t>
            </a:r>
            <a:endParaRPr lang="en-US" sz="2400" b="1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305800" cy="441166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Feynman’s </a:t>
            </a:r>
            <a:r>
              <a:rPr lang="en-US" sz="2800" i="1" dirty="0" smtClean="0"/>
              <a:t>p</a:t>
            </a:r>
            <a:r>
              <a:rPr lang="en-US" sz="2800" dirty="0" smtClean="0"/>
              <a:t>-</a:t>
            </a:r>
            <a:r>
              <a:rPr lang="en-US" sz="2800" dirty="0" err="1" smtClean="0"/>
              <a:t>adic</a:t>
            </a:r>
            <a:r>
              <a:rPr lang="en-US" sz="2800" dirty="0" smtClean="0"/>
              <a:t> kernel of the</a:t>
            </a:r>
            <a:r>
              <a:rPr lang="sr-Latn-CS" sz="2800" dirty="0" smtClean="0"/>
              <a:t> </a:t>
            </a:r>
            <a:r>
              <a:rPr lang="en-US" sz="2800" dirty="0" smtClean="0"/>
              <a:t>evolution operator operator</a:t>
            </a:r>
            <a:r>
              <a:rPr lang="sr-Latn-CS" sz="2800" dirty="0" smtClean="0"/>
              <a:t>a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800" dirty="0" err="1" smtClean="0"/>
              <a:t>Aditive</a:t>
            </a:r>
            <a:r>
              <a:rPr lang="en-US" sz="2800" dirty="0" smtClean="0"/>
              <a:t> character – </a:t>
            </a:r>
          </a:p>
          <a:p>
            <a:pPr eaLnBrk="1" hangingPunct="1"/>
            <a:r>
              <a:rPr lang="en-US" sz="2800" dirty="0" err="1" smtClean="0"/>
              <a:t>Rationa</a:t>
            </a:r>
            <a:r>
              <a:rPr lang="sr-Latn-CS" sz="2800" dirty="0" smtClean="0"/>
              <a:t>l</a:t>
            </a:r>
            <a:r>
              <a:rPr lang="en-US" sz="2800" dirty="0" smtClean="0"/>
              <a:t> part of </a:t>
            </a:r>
            <a:r>
              <a:rPr lang="en-US" sz="2800" i="1" dirty="0" smtClean="0"/>
              <a:t>p</a:t>
            </a:r>
            <a:r>
              <a:rPr lang="en-US" sz="2800" dirty="0" smtClean="0"/>
              <a:t>-</a:t>
            </a:r>
            <a:r>
              <a:rPr lang="en-US" sz="2800" dirty="0" err="1" smtClean="0"/>
              <a:t>adic</a:t>
            </a:r>
            <a:r>
              <a:rPr lang="en-US" sz="2800" dirty="0" smtClean="0"/>
              <a:t> number – </a:t>
            </a:r>
          </a:p>
          <a:p>
            <a:pPr eaLnBrk="1" hangingPunct="1"/>
            <a:r>
              <a:rPr lang="en-US" sz="2800" dirty="0" smtClean="0"/>
              <a:t>Semi-classical expression also hold in the </a:t>
            </a:r>
            <a:r>
              <a:rPr lang="en-US" sz="2800" i="1" dirty="0" smtClean="0"/>
              <a:t>p</a:t>
            </a:r>
            <a:r>
              <a:rPr lang="en-US" sz="2800" dirty="0" smtClean="0"/>
              <a:t>-</a:t>
            </a:r>
            <a:r>
              <a:rPr lang="en-US" sz="2800" dirty="0" err="1" smtClean="0"/>
              <a:t>adic</a:t>
            </a:r>
            <a:r>
              <a:rPr lang="en-US" sz="2800" dirty="0" smtClean="0"/>
              <a:t> case</a:t>
            </a:r>
          </a:p>
        </p:txBody>
      </p:sp>
      <p:graphicFrame>
        <p:nvGraphicFramePr>
          <p:cNvPr id="114692" name="Object 4"/>
          <p:cNvGraphicFramePr>
            <a:graphicFrameLocks noChangeAspect="1"/>
          </p:cNvGraphicFramePr>
          <p:nvPr/>
        </p:nvGraphicFramePr>
        <p:xfrm>
          <a:off x="1600199" y="2660650"/>
          <a:ext cx="4216939" cy="844550"/>
        </p:xfrm>
        <a:graphic>
          <a:graphicData uri="http://schemas.openxmlformats.org/presentationml/2006/ole">
            <p:oleObj spid="_x0000_s168962" name="Equation" r:id="rId3" imgW="2031840" imgH="406080" progId="Equation.3">
              <p:embed/>
            </p:oleObj>
          </a:graphicData>
        </a:graphic>
      </p:graphicFrame>
      <p:graphicFrame>
        <p:nvGraphicFramePr>
          <p:cNvPr id="114693" name="Object 5"/>
          <p:cNvGraphicFramePr>
            <a:graphicFrameLocks noChangeAspect="1"/>
          </p:cNvGraphicFramePr>
          <p:nvPr/>
        </p:nvGraphicFramePr>
        <p:xfrm>
          <a:off x="3886200" y="3505200"/>
          <a:ext cx="2843262" cy="487363"/>
        </p:xfrm>
        <a:graphic>
          <a:graphicData uri="http://schemas.openxmlformats.org/presentationml/2006/ole">
            <p:oleObj spid="_x0000_s168963" name="Equation" r:id="rId4" imgW="1409400" imgH="241200" progId="Equation.3">
              <p:embed/>
            </p:oleObj>
          </a:graphicData>
        </a:graphic>
      </p:graphicFrame>
      <p:graphicFrame>
        <p:nvGraphicFramePr>
          <p:cNvPr id="114694" name="Object 6"/>
          <p:cNvGraphicFramePr>
            <a:graphicFrameLocks noChangeAspect="1"/>
          </p:cNvGraphicFramePr>
          <p:nvPr/>
        </p:nvGraphicFramePr>
        <p:xfrm>
          <a:off x="6019800" y="3994042"/>
          <a:ext cx="685800" cy="501758"/>
        </p:xfrm>
        <a:graphic>
          <a:graphicData uri="http://schemas.openxmlformats.org/presentationml/2006/ole">
            <p:oleObj spid="_x0000_s168964" name="Equation" r:id="rId5" imgW="330120" imgH="241200" progId="Equation.3">
              <p:embed/>
            </p:oleObj>
          </a:graphicData>
        </a:graphic>
      </p:graphicFrame>
      <p:graphicFrame>
        <p:nvGraphicFramePr>
          <p:cNvPr id="109575" name="Object 7"/>
          <p:cNvGraphicFramePr>
            <a:graphicFrameLocks noChangeAspect="1"/>
          </p:cNvGraphicFramePr>
          <p:nvPr/>
        </p:nvGraphicFramePr>
        <p:xfrm>
          <a:off x="1146627" y="5410200"/>
          <a:ext cx="7311573" cy="990600"/>
        </p:xfrm>
        <a:graphic>
          <a:graphicData uri="http://schemas.openxmlformats.org/presentationml/2006/ole">
            <p:oleObj spid="_x0000_s168965" name="Equation" r:id="rId6" imgW="3936960" imgH="53316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p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-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Adic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 QM</a:t>
            </a:r>
            <a:endParaRPr lang="en-US" sz="2400" b="1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305800" cy="4411662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Lagrangian</a:t>
            </a:r>
            <a:r>
              <a:rPr lang="en-US" sz="2800" dirty="0" smtClean="0"/>
              <a:t>: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Action: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   - elapsed time</a:t>
            </a:r>
          </a:p>
          <a:p>
            <a:pPr eaLnBrk="1" hangingPunct="1"/>
            <a:r>
              <a:rPr lang="en-US" sz="2800" dirty="0" smtClean="0"/>
              <a:t>Initial and final configuration:    ,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838200" y="3962400"/>
          <a:ext cx="6967537" cy="782638"/>
        </p:xfrm>
        <a:graphic>
          <a:graphicData uri="http://schemas.openxmlformats.org/presentationml/2006/ole">
            <p:oleObj spid="_x0000_s169986" name="Equation" r:id="rId3" imgW="3504960" imgH="393480" progId="Equation.DSMT4">
              <p:embed/>
            </p:oleObj>
          </a:graphicData>
        </a:graphic>
      </p:graphicFrame>
      <p:graphicFrame>
        <p:nvGraphicFramePr>
          <p:cNvPr id="114695" name="Object 9"/>
          <p:cNvGraphicFramePr>
            <a:graphicFrameLocks noChangeAspect="1"/>
          </p:cNvGraphicFramePr>
          <p:nvPr/>
        </p:nvGraphicFramePr>
        <p:xfrm>
          <a:off x="1511300" y="2362200"/>
          <a:ext cx="2870200" cy="723900"/>
        </p:xfrm>
        <a:graphic>
          <a:graphicData uri="http://schemas.openxmlformats.org/presentationml/2006/ole">
            <p:oleObj spid="_x0000_s169987" name="Equation" r:id="rId4" imgW="2869920" imgH="723600" progId="Equation.DSMT4">
              <p:embed/>
            </p:oleObj>
          </a:graphicData>
        </a:graphic>
      </p:graphicFrame>
      <p:graphicFrame>
        <p:nvGraphicFramePr>
          <p:cNvPr id="114696" name="Object 9"/>
          <p:cNvGraphicFramePr>
            <a:graphicFrameLocks noChangeAspect="1"/>
          </p:cNvGraphicFramePr>
          <p:nvPr/>
        </p:nvGraphicFramePr>
        <p:xfrm>
          <a:off x="838200" y="4864100"/>
          <a:ext cx="304800" cy="355600"/>
        </p:xfrm>
        <a:graphic>
          <a:graphicData uri="http://schemas.openxmlformats.org/presentationml/2006/ole">
            <p:oleObj spid="_x0000_s169988" name="Equation" r:id="rId5" imgW="228600" imgH="266400" progId="Equation.DSMT4">
              <p:embed/>
            </p:oleObj>
          </a:graphicData>
        </a:graphic>
      </p:graphicFrame>
      <p:graphicFrame>
        <p:nvGraphicFramePr>
          <p:cNvPr id="114697" name="Object 9"/>
          <p:cNvGraphicFramePr>
            <a:graphicFrameLocks noChangeAspect="1"/>
          </p:cNvGraphicFramePr>
          <p:nvPr/>
        </p:nvGraphicFramePr>
        <p:xfrm>
          <a:off x="5496364" y="5382064"/>
          <a:ext cx="266700" cy="381000"/>
        </p:xfrm>
        <a:graphic>
          <a:graphicData uri="http://schemas.openxmlformats.org/presentationml/2006/ole">
            <p:oleObj spid="_x0000_s169989" name="Equation" r:id="rId6" imgW="266400" imgH="380880" progId="Equation.DSMT4">
              <p:embed/>
            </p:oleObj>
          </a:graphicData>
        </a:graphic>
      </p:graphicFrame>
      <p:graphicFrame>
        <p:nvGraphicFramePr>
          <p:cNvPr id="114698" name="Object 9"/>
          <p:cNvGraphicFramePr>
            <a:graphicFrameLocks noChangeAspect="1"/>
          </p:cNvGraphicFramePr>
          <p:nvPr/>
        </p:nvGraphicFramePr>
        <p:xfrm>
          <a:off x="5957668" y="5382064"/>
          <a:ext cx="292100" cy="381000"/>
        </p:xfrm>
        <a:graphic>
          <a:graphicData uri="http://schemas.openxmlformats.org/presentationml/2006/ole">
            <p:oleObj spid="_x0000_s169990" name="Equation" r:id="rId7" imgW="291960" imgH="3808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1189038"/>
          </a:xfrm>
        </p:spPr>
        <p:txBody>
          <a:bodyPr/>
          <a:lstStyle/>
          <a:p>
            <a:pPr algn="l" eaLnBrk="1" hangingPunct="1"/>
            <a:r>
              <a:rPr lang="en-US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p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-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Adic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 QM</a:t>
            </a:r>
            <a:endParaRPr lang="en-US" sz="2400" b="1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305800" cy="4411662"/>
          </a:xfrm>
        </p:spPr>
        <p:txBody>
          <a:bodyPr/>
          <a:lstStyle/>
          <a:p>
            <a:r>
              <a:rPr lang="en-US" sz="2800" dirty="0" smtClean="0"/>
              <a:t>The propagator: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Group property (evolutionary chain rule or Chapman-</a:t>
            </a:r>
            <a:r>
              <a:rPr lang="en-US" sz="2800" dirty="0" err="1" smtClean="0"/>
              <a:t>Kolmogorov</a:t>
            </a:r>
            <a:r>
              <a:rPr lang="en-US" sz="2800" dirty="0" smtClean="0"/>
              <a:t> equation) holds in general:</a:t>
            </a:r>
          </a:p>
          <a:p>
            <a:endParaRPr lang="en-US" sz="2800" dirty="0" smtClean="0"/>
          </a:p>
          <a:p>
            <a:endParaRPr lang="en-US" sz="1200" dirty="0" smtClean="0"/>
          </a:p>
          <a:p>
            <a:pPr lvl="1"/>
            <a:r>
              <a:rPr lang="en-US" sz="2000" dirty="0" smtClean="0"/>
              <a:t>(Reminder: the infinitesimal version of this expression is the celebrated Schrödinger equation).</a:t>
            </a:r>
          </a:p>
        </p:txBody>
      </p:sp>
      <p:graphicFrame>
        <p:nvGraphicFramePr>
          <p:cNvPr id="110598" name="Object 6"/>
          <p:cNvGraphicFramePr>
            <a:graphicFrameLocks noChangeAspect="1"/>
          </p:cNvGraphicFramePr>
          <p:nvPr/>
        </p:nvGraphicFramePr>
        <p:xfrm>
          <a:off x="1219201" y="5240258"/>
          <a:ext cx="6705600" cy="627142"/>
        </p:xfrm>
        <a:graphic>
          <a:graphicData uri="http://schemas.openxmlformats.org/presentationml/2006/ole">
            <p:oleObj spid="_x0000_s171010" name="Equation" r:id="rId3" imgW="3530520" imgH="33012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335088" y="2286000"/>
          <a:ext cx="6045200" cy="1447800"/>
        </p:xfrm>
        <a:graphic>
          <a:graphicData uri="http://schemas.openxmlformats.org/presentationml/2006/ole">
            <p:oleObj spid="_x0000_s171011" name="Equation" r:id="rId4" imgW="3924000" imgH="939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p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-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Adic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 QM ground state</a:t>
            </a:r>
            <a:endParaRPr lang="en-US" sz="2400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necessary condition for the existence of a </a:t>
            </a:r>
            <a:r>
              <a:rPr lang="en-US" sz="2800" i="1" dirty="0" smtClean="0"/>
              <a:t>p</a:t>
            </a:r>
            <a:r>
              <a:rPr lang="en-US" sz="2800" dirty="0" smtClean="0"/>
              <a:t>-</a:t>
            </a:r>
            <a:r>
              <a:rPr lang="en-US" sz="2800" dirty="0" err="1" smtClean="0"/>
              <a:t>adic</a:t>
            </a:r>
            <a:r>
              <a:rPr lang="en-US" sz="2800" dirty="0" smtClean="0"/>
              <a:t> (</a:t>
            </a:r>
            <a:r>
              <a:rPr lang="en-US" sz="2800" dirty="0" err="1" smtClean="0"/>
              <a:t>adelic</a:t>
            </a:r>
            <a:r>
              <a:rPr lang="en-US" sz="2800" dirty="0" smtClean="0"/>
              <a:t>) quantum model is the existence of a </a:t>
            </a:r>
            <a:r>
              <a:rPr lang="en-US" sz="2800" i="1" dirty="0" smtClean="0"/>
              <a:t>p</a:t>
            </a:r>
            <a:r>
              <a:rPr lang="en-US" sz="2800" dirty="0" smtClean="0"/>
              <a:t>-</a:t>
            </a:r>
            <a:r>
              <a:rPr lang="en-US" sz="2800" dirty="0" err="1" smtClean="0"/>
              <a:t>adic</a:t>
            </a:r>
            <a:r>
              <a:rPr lang="en-US" sz="2800" dirty="0" smtClean="0"/>
              <a:t> quantum-mechanical ground (vacuum) state:</a:t>
            </a:r>
          </a:p>
          <a:p>
            <a:endParaRPr lang="en-US" sz="2400" dirty="0" smtClean="0"/>
          </a:p>
          <a:p>
            <a:endParaRPr lang="en-US" sz="2800" dirty="0" smtClean="0"/>
          </a:p>
          <a:p>
            <a:r>
              <a:rPr lang="en-US" sz="2400" dirty="0" smtClean="0"/>
              <a:t>Characteristic function of </a:t>
            </a:r>
            <a:r>
              <a:rPr lang="en-US" sz="2400" i="1" dirty="0" smtClean="0"/>
              <a:t>p</a:t>
            </a:r>
            <a:r>
              <a:rPr lang="en-US" sz="2400" dirty="0" smtClean="0"/>
              <a:t>-</a:t>
            </a:r>
            <a:r>
              <a:rPr lang="en-US" sz="2400" dirty="0" err="1" smtClean="0"/>
              <a:t>adic</a:t>
            </a:r>
            <a:r>
              <a:rPr lang="en-US" sz="2400" dirty="0" smtClean="0"/>
              <a:t> integers:</a:t>
            </a:r>
          </a:p>
        </p:txBody>
      </p:sp>
      <p:graphicFrame>
        <p:nvGraphicFramePr>
          <p:cNvPr id="111620" name="Object 4"/>
          <p:cNvGraphicFramePr>
            <a:graphicFrameLocks noChangeAspect="1"/>
          </p:cNvGraphicFramePr>
          <p:nvPr/>
        </p:nvGraphicFramePr>
        <p:xfrm>
          <a:off x="1114926" y="5080000"/>
          <a:ext cx="3609474" cy="1016000"/>
        </p:xfrm>
        <a:graphic>
          <a:graphicData uri="http://schemas.openxmlformats.org/presentationml/2006/ole">
            <p:oleObj spid="_x0000_s172034" name="Equation" r:id="rId3" imgW="1714320" imgH="482400" progId="Equation.DSMT4">
              <p:embed/>
            </p:oleObj>
          </a:graphicData>
        </a:graphic>
      </p:graphicFrame>
      <p:graphicFrame>
        <p:nvGraphicFramePr>
          <p:cNvPr id="111624" name="Object 8"/>
          <p:cNvGraphicFramePr>
            <a:graphicFrameLocks noChangeAspect="1"/>
          </p:cNvGraphicFramePr>
          <p:nvPr/>
        </p:nvGraphicFramePr>
        <p:xfrm>
          <a:off x="1143000" y="3656013"/>
          <a:ext cx="2459037" cy="534987"/>
        </p:xfrm>
        <a:graphic>
          <a:graphicData uri="http://schemas.openxmlformats.org/presentationml/2006/ole">
            <p:oleObj spid="_x0000_s172035" name="Equation" r:id="rId4" imgW="1168200" imgH="2538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p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-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Adic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 QM ground state</a:t>
            </a:r>
            <a:endParaRPr lang="en-US" sz="2400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properties of the propagator</a:t>
            </a:r>
          </a:p>
          <a:p>
            <a:endParaRPr lang="en-US" sz="2800" dirty="0" smtClean="0"/>
          </a:p>
          <a:p>
            <a:endParaRPr lang="en-US" dirty="0" smtClean="0"/>
          </a:p>
          <a:p>
            <a:r>
              <a:rPr lang="en-US" sz="2800" dirty="0" smtClean="0"/>
              <a:t>Leads to</a:t>
            </a:r>
          </a:p>
        </p:txBody>
      </p:sp>
      <p:graphicFrame>
        <p:nvGraphicFramePr>
          <p:cNvPr id="111619" name="Object 3"/>
          <p:cNvGraphicFramePr>
            <a:graphicFrameLocks noChangeAspect="1"/>
          </p:cNvGraphicFramePr>
          <p:nvPr/>
        </p:nvGraphicFramePr>
        <p:xfrm>
          <a:off x="914400" y="2276643"/>
          <a:ext cx="5293888" cy="695157"/>
        </p:xfrm>
        <a:graphic>
          <a:graphicData uri="http://schemas.openxmlformats.org/presentationml/2006/ole">
            <p:oleObj spid="_x0000_s173058" name="Equation" r:id="rId3" imgW="2514600" imgH="330120" progId="Equation.DSMT4">
              <p:embed/>
            </p:oleObj>
          </a:graphicData>
        </a:graphic>
      </p:graphicFrame>
      <p:graphicFrame>
        <p:nvGraphicFramePr>
          <p:cNvPr id="111621" name="Object 5"/>
          <p:cNvGraphicFramePr>
            <a:graphicFrameLocks noChangeAspect="1"/>
          </p:cNvGraphicFramePr>
          <p:nvPr/>
        </p:nvGraphicFramePr>
        <p:xfrm>
          <a:off x="990600" y="3854116"/>
          <a:ext cx="4571998" cy="641684"/>
        </p:xfrm>
        <a:graphic>
          <a:graphicData uri="http://schemas.openxmlformats.org/presentationml/2006/ole">
            <p:oleObj spid="_x0000_s173059" name="Equation" r:id="rId4" imgW="2171520" imgH="33012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p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-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Adic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>
                      <a:alpha val="43000"/>
                    </a:srgbClr>
                  </a:outerShdw>
                </a:effectLst>
              </a:rPr>
              <a:t> QM ground state</a:t>
            </a:r>
            <a:endParaRPr lang="en-US" sz="2400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Necessary conditions for the existence of ground states in the form of the characteristic </a:t>
            </a:r>
            <a:r>
              <a:rPr lang="el-GR" sz="2800" dirty="0" smtClean="0"/>
              <a:t>Ω-</a:t>
            </a:r>
            <a:r>
              <a:rPr lang="en-US" sz="2800" dirty="0" smtClean="0"/>
              <a:t>function</a:t>
            </a:r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2400" dirty="0" smtClean="0"/>
          </a:p>
          <a:p>
            <a:r>
              <a:rPr lang="en-US" sz="2800" dirty="0" smtClean="0"/>
              <a:t>Interpretation</a:t>
            </a:r>
            <a:endParaRPr lang="en-US" sz="2400" dirty="0" smtClean="0"/>
          </a:p>
        </p:txBody>
      </p:sp>
      <p:graphicFrame>
        <p:nvGraphicFramePr>
          <p:cNvPr id="111622" name="Object 6"/>
          <p:cNvGraphicFramePr>
            <a:graphicFrameLocks noChangeAspect="1"/>
          </p:cNvGraphicFramePr>
          <p:nvPr/>
        </p:nvGraphicFramePr>
        <p:xfrm>
          <a:off x="914400" y="2743200"/>
          <a:ext cx="6737684" cy="1016000"/>
        </p:xfrm>
        <a:graphic>
          <a:graphicData uri="http://schemas.openxmlformats.org/presentationml/2006/ole">
            <p:oleObj spid="_x0000_s174082" name="Equation" r:id="rId3" imgW="3200400" imgH="482400" progId="Equation.DSMT4">
              <p:embed/>
            </p:oleObj>
          </a:graphicData>
        </a:graphic>
      </p:graphicFrame>
      <p:graphicFrame>
        <p:nvGraphicFramePr>
          <p:cNvPr id="111623" name="Object 7"/>
          <p:cNvGraphicFramePr>
            <a:graphicFrameLocks noChangeAspect="1"/>
          </p:cNvGraphicFramePr>
          <p:nvPr/>
        </p:nvGraphicFramePr>
        <p:xfrm>
          <a:off x="990600" y="4876800"/>
          <a:ext cx="5374109" cy="775369"/>
        </p:xfrm>
        <a:graphic>
          <a:graphicData uri="http://schemas.openxmlformats.org/presentationml/2006/ole">
            <p:oleObj spid="_x0000_s174083" name="Equation" r:id="rId4" imgW="2552400" imgH="3682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Tachyonic</a:t>
            </a:r>
            <a:r>
              <a:rPr lang="en-US" sz="2800" dirty="0" smtClean="0"/>
              <a:t> fields can be quantized on Archimedean and non-Archimedean spaces.</a:t>
            </a:r>
          </a:p>
          <a:p>
            <a:r>
              <a:rPr lang="en-US" sz="2800" dirty="0" smtClean="0"/>
              <a:t>Dynamics of the systems are described via path integral approach</a:t>
            </a:r>
          </a:p>
          <a:p>
            <a:r>
              <a:rPr lang="en-US" sz="2800" dirty="0" smtClean="0"/>
              <a:t>Classical analogue of the </a:t>
            </a:r>
            <a:r>
              <a:rPr lang="en-US" sz="2800" dirty="0" err="1" smtClean="0"/>
              <a:t>tachyonic</a:t>
            </a:r>
            <a:r>
              <a:rPr lang="en-US" sz="2800" dirty="0" smtClean="0"/>
              <a:t> fields on homogenous spaces is inverted oscillator lake system(s), in case of exponential like potentials. </a:t>
            </a:r>
          </a:p>
          <a:p>
            <a:r>
              <a:rPr lang="en-US" sz="2800" dirty="0" smtClean="0"/>
              <a:t>How to calculate the wave function of the Universe with ``quantum tachyon fluid</a:t>
            </a:r>
            <a:r>
              <a:rPr lang="en-US" sz="2800" smtClean="0"/>
              <a:t>``  … ?</a:t>
            </a:r>
            <a:endParaRPr lang="en-US" sz="2800" dirty="0" smtClean="0"/>
          </a:p>
          <a:p>
            <a:r>
              <a:rPr lang="en-US" sz="2800" dirty="0" smtClean="0"/>
              <a:t> ``Baby`` Universe?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The financial support under the </a:t>
            </a:r>
          </a:p>
          <a:p>
            <a:pPr>
              <a:buNone/>
            </a:pPr>
            <a:r>
              <a:rPr lang="en-US" sz="2400" dirty="0" smtClean="0"/>
              <a:t>	ICTP &amp; SEENET-MTP Network Project PRJ-09 “Cosmology and Strings” and </a:t>
            </a:r>
          </a:p>
          <a:p>
            <a:pPr>
              <a:buNone/>
            </a:pPr>
            <a:r>
              <a:rPr lang="en-US" sz="2400" dirty="0" smtClean="0"/>
              <a:t>	the Serbian Ministry for Education, Science and Technological Development projects No 176021, No 174020 and No 43011. are kindly acknowledged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 part of this work is supported by CERN TH under a short term grant for </a:t>
            </a:r>
            <a:r>
              <a:rPr lang="en-US" sz="2400" dirty="0" err="1" smtClean="0"/>
              <a:t>G.S.Dj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/>
            <a:r>
              <a:rPr lang="sr-Latn-CS" dirty="0" smtClean="0"/>
              <a:t>Reference</a:t>
            </a:r>
            <a:endParaRPr lang="en-US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/>
          <a:lstStyle/>
          <a:p>
            <a:pPr marL="458788" indent="-225425">
              <a:lnSpc>
                <a:spcPct val="80000"/>
              </a:lnSpc>
              <a:buFont typeface="+mj-lt"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Nesic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TACHYON-LIKE MECHANISM IN QUANTUM COSMOLOGY AND INFLATIO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 Modern trends in Strings, Cosmology and Particles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Monographs Series: Publications of the A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OB,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Belgrade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(2010) 75-93</a:t>
            </a: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  <a:tabLst>
                <a:tab pos="457200" algn="l"/>
              </a:tabLst>
            </a:pP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d.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Dimitrijevic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M. Milosevic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ON TACHYON DYNAMICS</a:t>
            </a:r>
          </a:p>
          <a:p>
            <a:pPr marL="458788" indent="-225425">
              <a:lnSpc>
                <a:spcPct val="80000"/>
              </a:lnSpc>
              <a:buNone/>
              <a:tabLst>
                <a:tab pos="457200" algn="l"/>
              </a:tabLst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under consideration in RRP</a:t>
            </a: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  <a:tabLst>
                <a:tab pos="457200" algn="l"/>
              </a:tabLst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D.D. Dimitrijevic, 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Nesic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QUANTUM COSMOLOGY AND TACHYONS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Fortschritte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Physik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Spec. Vol. 56, No. 4-5 (2008)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412-417</a:t>
            </a: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  <a:tabLst>
                <a:tab pos="457200" algn="l"/>
              </a:tabLst>
            </a:pP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}}, B.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Dragovich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Lj.Nesic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ADELIC PATH INTEGRALS FOR QUADRATIC ACTIONS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Infinite Dimensional Analysis, Quantum Probability and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Related Topics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Vol. 6, No. 2 (2003) 179-195 </a:t>
            </a: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  <a:tabLst>
                <a:tab pos="457200" algn="l"/>
              </a:tabLst>
            </a:pP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B.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Dragovich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Lj.Nesic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I.V.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Volovich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p-ADIC AND ADELIC MINISUPERSPACE QUANTUM COSMOLOGY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Int.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J. Mod. Phys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A17 (2002) 1413-1433</a:t>
            </a: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  <a:tabLst>
                <a:tab pos="457200" algn="l"/>
              </a:tabLst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8788" indent="-225425">
              <a:lnSpc>
                <a:spcPct val="80000"/>
              </a:lnSpc>
              <a:buFont typeface="+mj-lt"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}}, B.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Dragovich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Nesic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p-ADIC AND ADELIC FREE RELATIVISTIC PARTICLE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Mod. Phys.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Lett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.}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A14 (1999) 317-325</a:t>
            </a: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/>
            <a:r>
              <a:rPr lang="sr-Latn-CS" dirty="0" smtClean="0"/>
              <a:t>Reference</a:t>
            </a:r>
            <a:endParaRPr lang="en-US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G. 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, Lj.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Nesic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 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Radovancevic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 New Look at the Milne Universe and Its Ground State Wave Functions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ROMANIAN JOURNAL OF PHYSICS, (2013), vol. 58 br. 5-6, str. 560-572</a:t>
            </a: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D. D. Dimitrijevic and M. Milosevic: In: AIP Conf. Proc. 1472, 41 (2012).</a:t>
            </a: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and B.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Dragovich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p-ADIC PATH INTEGRALS FOR QUADRATIC ACTIONS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Mod. Phys.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Lett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A12, No. 20 (1997) 1455-1463 </a:t>
            </a: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B.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Dragovich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Nesic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p-ADIC QUANTUM COSMOLOGY,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Nucl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Phys. B Proc. Sup.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104}(2002) 197-200</a:t>
            </a: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B.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Dragovich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p-ADIC AND ADELIC HARMONIC OSCILLATOR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WITH TIME-DEPENDENT FREQUENCY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Theor.Math.Phys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(2000) 1059-1067 </a:t>
            </a: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endParaRPr lang="sr-Latn-C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76263">
              <a:lnSpc>
                <a:spcPct val="80000"/>
              </a:lnSpc>
              <a:buFont typeface="+mj-lt"/>
              <a:buAutoNum type="arabicPeriod" startAt="7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D. Dimitrijevic, 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G.S.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Djordjevic</a:t>
            </a:r>
            <a:r>
              <a:rPr lang="sr-Latn-CS" sz="1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Nesic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ON GREEN FUNCTION FOR THE FREE PARTICLE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Filomat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21:2 (2007) 251-260</a:t>
            </a:r>
          </a:p>
          <a:p>
            <a:pPr marL="461963" indent="-228600">
              <a:lnSpc>
                <a:spcPct val="80000"/>
              </a:lnSpc>
              <a:buFont typeface="+mj-lt"/>
              <a:buAutoNum type="arabicPeriod" startAt="7"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Quantum cosmology - to describe the evolution of the universe in a very early stage.</a:t>
            </a:r>
          </a:p>
          <a:p>
            <a:r>
              <a:rPr lang="en-US" sz="2400" dirty="0" smtClean="0"/>
              <a:t>Related to the Planck scale - various geometries (</a:t>
            </a:r>
            <a:r>
              <a:rPr lang="en-US" sz="2400" dirty="0" err="1" smtClean="0"/>
              <a:t>nonarchimedean</a:t>
            </a:r>
            <a:r>
              <a:rPr lang="en-US" sz="2400" dirty="0" smtClean="0"/>
              <a:t>, </a:t>
            </a:r>
            <a:r>
              <a:rPr lang="en-US" sz="2400" dirty="0" err="1" smtClean="0"/>
              <a:t>noncommutative</a:t>
            </a:r>
            <a:r>
              <a:rPr lang="en-US" sz="2400" dirty="0" smtClean="0"/>
              <a:t> …).</a:t>
            </a:r>
          </a:p>
          <a:p>
            <a:r>
              <a:rPr lang="en-US" sz="2400" dirty="0" smtClean="0"/>
              <a:t>“Dark energy” effect - expansion of the Universe is accelerating.</a:t>
            </a:r>
          </a:p>
          <a:p>
            <a:r>
              <a:rPr lang="en-US" sz="2400" dirty="0" smtClean="0"/>
              <a:t>Different inflation</a:t>
            </a:r>
            <a:r>
              <a:rPr lang="x-none" sz="2400" dirty="0" smtClean="0"/>
              <a:t>ary</a:t>
            </a:r>
            <a:r>
              <a:rPr lang="en-US" sz="2400" dirty="0" smtClean="0"/>
              <a:t> scenarios.</a:t>
            </a:r>
          </a:p>
          <a:p>
            <a:endParaRPr lang="en-US" sz="2400" dirty="0" smtClean="0"/>
          </a:p>
          <a:p>
            <a:r>
              <a:rPr lang="en-US" sz="2400" dirty="0" smtClean="0"/>
              <a:t>Despite some evident problems such as a non-sufficiently long period of inflation, </a:t>
            </a:r>
            <a:r>
              <a:rPr lang="en-US" sz="2400" b="1" dirty="0" smtClean="0"/>
              <a:t>tachyon-driven scenarios</a:t>
            </a:r>
            <a:r>
              <a:rPr lang="en-US" sz="2400" dirty="0" smtClean="0"/>
              <a:t> remain highly interesting for study.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endParaRPr lang="en-US" dirty="0" smtClean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endParaRPr lang="en-US" dirty="0" smtClean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T H A N K    Y O U!</a:t>
            </a:r>
            <a:endParaRPr lang="en-US" sz="54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</a:t>
            </a:r>
            <a:r>
              <a:rPr lang="en-US" dirty="0" smtClean="0"/>
              <a:t>-</a:t>
            </a:r>
            <a:r>
              <a:rPr lang="en-US" dirty="0" err="1" smtClean="0"/>
              <a:t>Adic</a:t>
            </a:r>
            <a:r>
              <a:rPr lang="en-US" dirty="0" smtClean="0"/>
              <a:t> inflation from </a:t>
            </a:r>
            <a:r>
              <a:rPr lang="en-US" i="1" dirty="0" smtClean="0"/>
              <a:t>p-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p-</a:t>
            </a:r>
            <a:r>
              <a:rPr lang="en-US" sz="2400" dirty="0" err="1" smtClean="0"/>
              <a:t>Adic</a:t>
            </a:r>
            <a:r>
              <a:rPr lang="en-US" sz="2400" dirty="0" smtClean="0"/>
              <a:t> string theory was defined (</a:t>
            </a:r>
            <a:r>
              <a:rPr lang="en-US" sz="2400" dirty="0" err="1" smtClean="0"/>
              <a:t>Volovich</a:t>
            </a:r>
            <a:r>
              <a:rPr lang="en-US" sz="2400" dirty="0" smtClean="0"/>
              <a:t>, Freund, Olson (1987); Witten at al (1987,1988)) replacing integrals over R (in the expressions for various amplitudes in ordinary </a:t>
            </a:r>
            <a:r>
              <a:rPr lang="en-US" sz="2400" dirty="0" err="1" smtClean="0"/>
              <a:t>bosonic</a:t>
            </a:r>
            <a:r>
              <a:rPr lang="en-US" sz="2400" dirty="0" smtClean="0"/>
              <a:t> open string theory) by integrals over      , with appropriate measure, and standard norms by the p-</a:t>
            </a:r>
            <a:r>
              <a:rPr lang="en-US" sz="2400" dirty="0" err="1" smtClean="0"/>
              <a:t>adic</a:t>
            </a:r>
            <a:r>
              <a:rPr lang="en-US" sz="2400" dirty="0" smtClean="0"/>
              <a:t> one.</a:t>
            </a:r>
          </a:p>
          <a:p>
            <a:r>
              <a:rPr lang="en-US" sz="2400" dirty="0" smtClean="0"/>
              <a:t>This leads to an exact action in d dimensions, , 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752600" y="4876800"/>
          <a:ext cx="4995746" cy="1219200"/>
        </p:xfrm>
        <a:graphic>
          <a:graphicData uri="http://schemas.openxmlformats.org/presentationml/2006/ole">
            <p:oleObj spid="_x0000_s153602" name="Equation" r:id="rId3" imgW="2603160" imgH="634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</a:t>
            </a:r>
            <a:r>
              <a:rPr lang="en-US" dirty="0" smtClean="0"/>
              <a:t>-</a:t>
            </a:r>
            <a:r>
              <a:rPr lang="en-US" dirty="0" err="1" smtClean="0"/>
              <a:t>Adic</a:t>
            </a:r>
            <a:r>
              <a:rPr lang="en-US" dirty="0" smtClean="0"/>
              <a:t> inflation (from strings)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dimensionless scalar field  describes the open string tachyon. </a:t>
            </a:r>
          </a:p>
          <a:p>
            <a:r>
              <a:rPr lang="en-US" sz="2400" dirty="0" smtClean="0"/>
              <a:t>       is the string mass scale and  </a:t>
            </a:r>
          </a:p>
          <a:p>
            <a:r>
              <a:rPr lang="en-US" sz="2400" dirty="0" smtClean="0"/>
              <a:t>       is the open string coupling constant </a:t>
            </a:r>
          </a:p>
          <a:p>
            <a:r>
              <a:rPr lang="en-US" sz="2400" dirty="0" smtClean="0"/>
              <a:t>Note, that the theory has sense for any integer  and make sense in the limit</a:t>
            </a:r>
          </a:p>
          <a:p>
            <a:endParaRPr lang="en-US" sz="2400" dirty="0"/>
          </a:p>
        </p:txBody>
      </p:sp>
      <p:graphicFrame>
        <p:nvGraphicFramePr>
          <p:cNvPr id="95244" name="Object 12"/>
          <p:cNvGraphicFramePr>
            <a:graphicFrameLocks noChangeAspect="1"/>
          </p:cNvGraphicFramePr>
          <p:nvPr/>
        </p:nvGraphicFramePr>
        <p:xfrm>
          <a:off x="914400" y="3733800"/>
          <a:ext cx="381000" cy="428625"/>
        </p:xfrm>
        <a:graphic>
          <a:graphicData uri="http://schemas.openxmlformats.org/presentationml/2006/ole">
            <p:oleObj spid="_x0000_s154626" name="Equation" r:id="rId3" imgW="203040" imgH="228600" progId="Equation.DSMT4">
              <p:embed/>
            </p:oleObj>
          </a:graphicData>
        </a:graphic>
      </p:graphicFrame>
      <p:graphicFrame>
        <p:nvGraphicFramePr>
          <p:cNvPr id="95245" name="Object 13"/>
          <p:cNvGraphicFramePr>
            <a:graphicFrameLocks noChangeAspect="1"/>
          </p:cNvGraphicFramePr>
          <p:nvPr/>
        </p:nvGraphicFramePr>
        <p:xfrm>
          <a:off x="914400" y="4114800"/>
          <a:ext cx="381000" cy="457200"/>
        </p:xfrm>
        <a:graphic>
          <a:graphicData uri="http://schemas.openxmlformats.org/presentationml/2006/ole">
            <p:oleObj spid="_x0000_s154627" name="Equation" r:id="rId4" imgW="190440" imgH="228600" progId="Equation.DSMT4">
              <p:embed/>
            </p:oleObj>
          </a:graphicData>
        </a:graphic>
      </p:graphicFrame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4100732" y="5006403"/>
          <a:ext cx="762000" cy="368653"/>
        </p:xfrm>
        <a:graphic>
          <a:graphicData uri="http://schemas.openxmlformats.org/presentationml/2006/ole">
            <p:oleObj spid="_x0000_s154628" name="Equation" r:id="rId5" imgW="419040" imgH="203040" progId="Equation.DSMT4">
              <p:embed/>
            </p:oleObj>
          </a:graphicData>
        </a:graphic>
      </p:graphicFrame>
      <p:graphicFrame>
        <p:nvGraphicFramePr>
          <p:cNvPr id="95246" name="Object 14"/>
          <p:cNvGraphicFramePr>
            <a:graphicFrameLocks noChangeAspect="1"/>
          </p:cNvGraphicFramePr>
          <p:nvPr/>
        </p:nvGraphicFramePr>
        <p:xfrm>
          <a:off x="2286000" y="1905000"/>
          <a:ext cx="1600200" cy="822325"/>
        </p:xfrm>
        <a:graphic>
          <a:graphicData uri="http://schemas.openxmlformats.org/presentationml/2006/ole">
            <p:oleObj spid="_x0000_s154629" name="Equation" r:id="rId6" imgW="939600" imgH="482400" progId="Equation.DSMT4">
              <p:embed/>
            </p:oleObj>
          </a:graphicData>
        </a:graphic>
      </p:graphicFrame>
      <p:graphicFrame>
        <p:nvGraphicFramePr>
          <p:cNvPr id="95247" name="Object 15"/>
          <p:cNvGraphicFramePr>
            <a:graphicFrameLocks noChangeAspect="1"/>
          </p:cNvGraphicFramePr>
          <p:nvPr/>
        </p:nvGraphicFramePr>
        <p:xfrm>
          <a:off x="4648200" y="1981200"/>
          <a:ext cx="1219200" cy="735013"/>
        </p:xfrm>
        <a:graphic>
          <a:graphicData uri="http://schemas.openxmlformats.org/presentationml/2006/ole">
            <p:oleObj spid="_x0000_s154630" name="Equation" r:id="rId7" imgW="73656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</a:t>
            </a:r>
            <a:r>
              <a:rPr lang="en-US" dirty="0" smtClean="0"/>
              <a:t>-</a:t>
            </a:r>
            <a:r>
              <a:rPr lang="en-US" dirty="0" err="1" smtClean="0"/>
              <a:t>Adic</a:t>
            </a:r>
            <a:r>
              <a:rPr lang="en-US" dirty="0" smtClean="0"/>
              <a:t> inflation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Potential:</a:t>
            </a:r>
          </a:p>
          <a:p>
            <a:r>
              <a:rPr lang="en-US" sz="2400" dirty="0" smtClean="0"/>
              <a:t>Rolling tachyons</a:t>
            </a:r>
            <a:endParaRPr lang="en-US" sz="2400" dirty="0"/>
          </a:p>
        </p:txBody>
      </p:sp>
      <p:graphicFrame>
        <p:nvGraphicFramePr>
          <p:cNvPr id="96262" name="Object 6"/>
          <p:cNvGraphicFramePr>
            <a:graphicFrameLocks noChangeAspect="1"/>
          </p:cNvGraphicFramePr>
          <p:nvPr/>
        </p:nvGraphicFramePr>
        <p:xfrm>
          <a:off x="1524000" y="1752600"/>
          <a:ext cx="5880100" cy="3200400"/>
        </p:xfrm>
        <a:graphic>
          <a:graphicData uri="http://schemas.openxmlformats.org/presentationml/2006/ole">
            <p:oleObj spid="_x0000_s155650" name="CorelDRAW" r:id="rId3" imgW="4993560" imgH="3258720" progId="CorelDRAW.Graphic.13">
              <p:embed/>
            </p:oleObj>
          </a:graphicData>
        </a:graphic>
      </p:graphicFrame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2590800" y="5065513"/>
          <a:ext cx="3810000" cy="1106687"/>
        </p:xfrm>
        <a:graphic>
          <a:graphicData uri="http://schemas.openxmlformats.org/presentationml/2006/ole">
            <p:oleObj spid="_x0000_s155651" name="Equation" r:id="rId4" imgW="175248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Tachyons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String theory</a:t>
            </a:r>
          </a:p>
          <a:p>
            <a:r>
              <a:rPr lang="en-US" sz="2800" dirty="0" smtClean="0"/>
              <a:t>A. </a:t>
            </a:r>
            <a:r>
              <a:rPr lang="en-US" sz="2800" dirty="0" err="1" smtClean="0"/>
              <a:t>Sen’s</a:t>
            </a:r>
            <a:r>
              <a:rPr lang="en-US" sz="2800" dirty="0" smtClean="0"/>
              <a:t> effective theory for </a:t>
            </a:r>
            <a:r>
              <a:rPr lang="en-US" sz="2800" dirty="0" err="1" smtClean="0"/>
              <a:t>tachyonic</a:t>
            </a:r>
            <a:r>
              <a:rPr lang="en-US" sz="2800" dirty="0" smtClean="0"/>
              <a:t> field: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	  - tachyon field</a:t>
            </a:r>
          </a:p>
          <a:p>
            <a:r>
              <a:rPr lang="en-US" sz="2800" dirty="0" smtClean="0"/>
              <a:t> 	  - potential</a:t>
            </a:r>
          </a:p>
          <a:p>
            <a:r>
              <a:rPr lang="en-US" sz="2800" dirty="0" smtClean="0"/>
              <a:t>Non-standard type </a:t>
            </a:r>
            <a:r>
              <a:rPr lang="en-US" sz="2800" dirty="0" err="1" smtClean="0"/>
              <a:t>Lagrangian</a:t>
            </a:r>
            <a:endParaRPr lang="en-US" sz="2800" dirty="0" smtClean="0"/>
          </a:p>
        </p:txBody>
      </p:sp>
      <p:graphicFrame>
        <p:nvGraphicFramePr>
          <p:cNvPr id="77833" name="Object 2"/>
          <p:cNvGraphicFramePr>
            <a:graphicFrameLocks noChangeAspect="1"/>
          </p:cNvGraphicFramePr>
          <p:nvPr/>
        </p:nvGraphicFramePr>
        <p:xfrm>
          <a:off x="990600" y="2614612"/>
          <a:ext cx="5622412" cy="1119188"/>
        </p:xfrm>
        <a:graphic>
          <a:graphicData uri="http://schemas.openxmlformats.org/presentationml/2006/ole">
            <p:oleObj spid="_x0000_s156674" name="Equation" r:id="rId3" imgW="2171520" imgH="431640" progId="Equation.DSMT4">
              <p:embed/>
            </p:oleObj>
          </a:graphicData>
        </a:graphic>
      </p:graphicFrame>
      <p:graphicFrame>
        <p:nvGraphicFramePr>
          <p:cNvPr id="77835" name="Object 4"/>
          <p:cNvGraphicFramePr>
            <a:graphicFrameLocks noChangeAspect="1"/>
          </p:cNvGraphicFramePr>
          <p:nvPr/>
        </p:nvGraphicFramePr>
        <p:xfrm>
          <a:off x="2762250" y="3690129"/>
          <a:ext cx="1276350" cy="500871"/>
        </p:xfrm>
        <a:graphic>
          <a:graphicData uri="http://schemas.openxmlformats.org/presentationml/2006/ole">
            <p:oleObj spid="_x0000_s156675" name="Equation" r:id="rId4" imgW="609480" imgH="241200" progId="Equation.DSMT4">
              <p:embed/>
            </p:oleObj>
          </a:graphicData>
        </a:graphic>
      </p:graphicFrame>
      <p:graphicFrame>
        <p:nvGraphicFramePr>
          <p:cNvPr id="77837" name="Object 6"/>
          <p:cNvGraphicFramePr>
            <a:graphicFrameLocks noChangeAspect="1"/>
          </p:cNvGraphicFramePr>
          <p:nvPr/>
        </p:nvGraphicFramePr>
        <p:xfrm>
          <a:off x="838200" y="4724400"/>
          <a:ext cx="753371" cy="452437"/>
        </p:xfrm>
        <a:graphic>
          <a:graphicData uri="http://schemas.openxmlformats.org/presentationml/2006/ole">
            <p:oleObj spid="_x0000_s156676" name="Equation" r:id="rId5" imgW="330120" imgH="203040" progId="Equation.DSMT4">
              <p:embed/>
            </p:oleObj>
          </a:graphicData>
        </a:graphic>
      </p:graphicFrame>
      <p:graphicFrame>
        <p:nvGraphicFramePr>
          <p:cNvPr id="77838" name="Object 7"/>
          <p:cNvGraphicFramePr>
            <a:graphicFrameLocks noChangeAspect="1"/>
          </p:cNvGraphicFramePr>
          <p:nvPr/>
        </p:nvGraphicFramePr>
        <p:xfrm>
          <a:off x="838199" y="5237872"/>
          <a:ext cx="796479" cy="457200"/>
        </p:xfrm>
        <a:graphic>
          <a:graphicData uri="http://schemas.openxmlformats.org/presentationml/2006/ole">
            <p:oleObj spid="_x0000_s156677" name="Equation" r:id="rId6" imgW="355320" imgH="203040" progId="Equation.DSMT4">
              <p:embed/>
            </p:oleObj>
          </a:graphicData>
        </a:graphic>
      </p:graphicFrame>
      <p:graphicFrame>
        <p:nvGraphicFramePr>
          <p:cNvPr id="77834" name="Object 3"/>
          <p:cNvGraphicFramePr>
            <a:graphicFrameLocks noChangeAspect="1"/>
          </p:cNvGraphicFramePr>
          <p:nvPr/>
        </p:nvGraphicFramePr>
        <p:xfrm>
          <a:off x="1143000" y="3657600"/>
          <a:ext cx="1264354" cy="533400"/>
        </p:xfrm>
        <a:graphic>
          <a:graphicData uri="http://schemas.openxmlformats.org/presentationml/2006/ole">
            <p:oleObj spid="_x0000_s156678" name="Equation" r:id="rId7" imgW="545760" imgH="228600" progId="Equation.DSMT4">
              <p:embed/>
            </p:oleObj>
          </a:graphicData>
        </a:graphic>
      </p:graphicFrame>
      <p:graphicFrame>
        <p:nvGraphicFramePr>
          <p:cNvPr id="77836" name="Object 5"/>
          <p:cNvGraphicFramePr>
            <a:graphicFrameLocks noChangeAspect="1"/>
          </p:cNvGraphicFramePr>
          <p:nvPr/>
        </p:nvGraphicFramePr>
        <p:xfrm>
          <a:off x="4408414" y="3657600"/>
          <a:ext cx="1763786" cy="457200"/>
        </p:xfrm>
        <a:graphic>
          <a:graphicData uri="http://schemas.openxmlformats.org/presentationml/2006/ole">
            <p:oleObj spid="_x0000_s156679" name="Equation" r:id="rId8" imgW="7999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800" dirty="0" smtClean="0"/>
              <a:t>DBI </a:t>
            </a:r>
            <a:r>
              <a:rPr lang="en-US" sz="2800" dirty="0" smtClean="0"/>
              <a:t>L</a:t>
            </a:r>
            <a:r>
              <a:rPr lang="sr-Latn-CS" sz="2800" dirty="0" smtClean="0"/>
              <a:t>agran</a:t>
            </a:r>
            <a:r>
              <a:rPr lang="en-US" sz="2800" dirty="0" err="1" smtClean="0"/>
              <a:t>gi</a:t>
            </a:r>
            <a:r>
              <a:rPr lang="sr-Latn-CS" sz="2800" dirty="0" smtClean="0"/>
              <a:t>an</a:t>
            </a:r>
            <a:r>
              <a:rPr lang="en-US" sz="2800" dirty="0" smtClean="0"/>
              <a:t>:</a:t>
            </a:r>
            <a:endParaRPr lang="sr-Latn-CS" sz="2800" dirty="0" smtClean="0"/>
          </a:p>
          <a:p>
            <a:endParaRPr lang="sr-Latn-CS" sz="2800" dirty="0" smtClean="0"/>
          </a:p>
          <a:p>
            <a:endParaRPr lang="sr-Latn-CS" sz="2800" dirty="0" smtClean="0"/>
          </a:p>
          <a:p>
            <a:r>
              <a:rPr lang="en-US" sz="2800" dirty="0" smtClean="0"/>
              <a:t>Equation of motion (</a:t>
            </a:r>
            <a:r>
              <a:rPr lang="en-US" sz="2800" dirty="0" err="1" smtClean="0"/>
              <a:t>EoM</a:t>
            </a:r>
            <a:r>
              <a:rPr lang="en-US" sz="2800" dirty="0" smtClean="0"/>
              <a:t>):</a:t>
            </a:r>
            <a:endParaRPr lang="sr-Latn-CS" sz="2800" dirty="0" smtClean="0"/>
          </a:p>
          <a:p>
            <a:endParaRPr lang="sr-Latn-CS" sz="2800" dirty="0" smtClean="0"/>
          </a:p>
          <a:p>
            <a:endParaRPr lang="sr-Latn-CS" sz="2800" dirty="0" smtClean="0"/>
          </a:p>
          <a:p>
            <a:r>
              <a:rPr lang="en-US" sz="2800" dirty="0" err="1" smtClean="0"/>
              <a:t>EoM</a:t>
            </a:r>
            <a:r>
              <a:rPr lang="en-US" sz="2800" dirty="0" smtClean="0"/>
              <a:t> for spatially homogenous field:</a:t>
            </a:r>
            <a:endParaRPr lang="sr-Latn-CS" sz="2800" dirty="0" smtClean="0"/>
          </a:p>
          <a:p>
            <a:endParaRPr lang="en-US" sz="2800" dirty="0"/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1600200" y="2286000"/>
          <a:ext cx="5130800" cy="533400"/>
        </p:xfrm>
        <a:graphic>
          <a:graphicData uri="http://schemas.openxmlformats.org/presentationml/2006/ole">
            <p:oleObj spid="_x0000_s157698" name="Equation" r:id="rId3" imgW="5130720" imgH="533160" progId="Equation.DSMT4">
              <p:embed/>
            </p:oleObj>
          </a:graphicData>
        </a:graphic>
      </p:graphicFrame>
      <p:graphicFrame>
        <p:nvGraphicFramePr>
          <p:cNvPr id="97283" name="Object 6"/>
          <p:cNvGraphicFramePr>
            <a:graphicFrameLocks noChangeAspect="1"/>
          </p:cNvGraphicFramePr>
          <p:nvPr/>
        </p:nvGraphicFramePr>
        <p:xfrm>
          <a:off x="1371600" y="3759200"/>
          <a:ext cx="6083300" cy="889000"/>
        </p:xfrm>
        <a:graphic>
          <a:graphicData uri="http://schemas.openxmlformats.org/presentationml/2006/ole">
            <p:oleObj spid="_x0000_s157699" name="Equation" r:id="rId4" imgW="6083280" imgH="888840" progId="Equation.DSMT4">
              <p:embed/>
            </p:oleObj>
          </a:graphicData>
        </a:graphic>
      </p:graphicFrame>
      <p:graphicFrame>
        <p:nvGraphicFramePr>
          <p:cNvPr id="97284" name="Object 7"/>
          <p:cNvGraphicFramePr>
            <a:graphicFrameLocks noChangeAspect="1"/>
          </p:cNvGraphicFramePr>
          <p:nvPr/>
        </p:nvGraphicFramePr>
        <p:xfrm>
          <a:off x="2286000" y="5334000"/>
          <a:ext cx="4229100" cy="787400"/>
        </p:xfrm>
        <a:graphic>
          <a:graphicData uri="http://schemas.openxmlformats.org/presentationml/2006/ole">
            <p:oleObj spid="_x0000_s157700" name="Equation" r:id="rId5" imgW="4228920" imgH="787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800" dirty="0" smtClean="0"/>
              <a:t>Lagran</a:t>
            </a:r>
            <a:r>
              <a:rPr lang="en-US" sz="2800" dirty="0" err="1" smtClean="0"/>
              <a:t>gian</a:t>
            </a:r>
            <a:r>
              <a:rPr lang="en-US" sz="2800" dirty="0" smtClean="0"/>
              <a:t> for spatially homogenous field:</a:t>
            </a:r>
            <a:endParaRPr lang="sr-Latn-CS" sz="2800" dirty="0" smtClean="0"/>
          </a:p>
          <a:p>
            <a:endParaRPr lang="sr-Latn-C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Conjugated</a:t>
            </a:r>
            <a:r>
              <a:rPr lang="sr-Latn-CS" sz="2800" dirty="0" smtClean="0"/>
              <a:t> </a:t>
            </a:r>
            <a:r>
              <a:rPr lang="en-US" sz="2800" dirty="0" smtClean="0"/>
              <a:t>momentum:</a:t>
            </a:r>
            <a:endParaRPr lang="sr-Latn-CS" sz="2800" dirty="0" smtClean="0"/>
          </a:p>
          <a:p>
            <a:endParaRPr lang="sr-Latn-CS" sz="2800" dirty="0" smtClean="0"/>
          </a:p>
          <a:p>
            <a:endParaRPr lang="sr-Latn-CS" sz="1800" dirty="0" smtClean="0"/>
          </a:p>
          <a:p>
            <a:r>
              <a:rPr lang="en-US" sz="2800" dirty="0" smtClean="0"/>
              <a:t>Conserved </a:t>
            </a:r>
            <a:r>
              <a:rPr lang="sr-Latn-CS" sz="2800" dirty="0" smtClean="0"/>
              <a:t>Hamiltonian</a:t>
            </a:r>
            <a:r>
              <a:rPr lang="en-US" sz="2800" dirty="0" smtClean="0"/>
              <a:t>:</a:t>
            </a:r>
          </a:p>
        </p:txBody>
      </p:sp>
      <p:graphicFrame>
        <p:nvGraphicFramePr>
          <p:cNvPr id="98309" name="Object 2"/>
          <p:cNvGraphicFramePr>
            <a:graphicFrameLocks noChangeAspect="1"/>
          </p:cNvGraphicFramePr>
          <p:nvPr/>
        </p:nvGraphicFramePr>
        <p:xfrm>
          <a:off x="2527300" y="2438400"/>
          <a:ext cx="3263900" cy="482600"/>
        </p:xfrm>
        <a:graphic>
          <a:graphicData uri="http://schemas.openxmlformats.org/presentationml/2006/ole">
            <p:oleObj spid="_x0000_s158722" name="Equation" r:id="rId3" imgW="3263760" imgH="482400" progId="Equation.DSMT4">
              <p:embed/>
            </p:oleObj>
          </a:graphicData>
        </a:graphic>
      </p:graphicFrame>
      <p:graphicFrame>
        <p:nvGraphicFramePr>
          <p:cNvPr id="98310" name="Object 3"/>
          <p:cNvGraphicFramePr>
            <a:graphicFrameLocks noChangeAspect="1"/>
          </p:cNvGraphicFramePr>
          <p:nvPr/>
        </p:nvGraphicFramePr>
        <p:xfrm>
          <a:off x="2667000" y="3644900"/>
          <a:ext cx="3162300" cy="850900"/>
        </p:xfrm>
        <a:graphic>
          <a:graphicData uri="http://schemas.openxmlformats.org/presentationml/2006/ole">
            <p:oleObj spid="_x0000_s158723" name="Equation" r:id="rId4" imgW="3162240" imgH="850680" progId="Equation.DSMT4">
              <p:embed/>
            </p:oleObj>
          </a:graphicData>
        </a:graphic>
      </p:graphicFrame>
      <p:graphicFrame>
        <p:nvGraphicFramePr>
          <p:cNvPr id="98311" name="Object 4"/>
          <p:cNvGraphicFramePr>
            <a:graphicFrameLocks noChangeAspect="1"/>
          </p:cNvGraphicFramePr>
          <p:nvPr/>
        </p:nvGraphicFramePr>
        <p:xfrm>
          <a:off x="2743200" y="5067300"/>
          <a:ext cx="3200400" cy="495300"/>
        </p:xfrm>
        <a:graphic>
          <a:graphicData uri="http://schemas.openxmlformats.org/presentationml/2006/ole">
            <p:oleObj spid="_x0000_s158724" name="Equation" r:id="rId5" imgW="3200400" imgH="495000" progId="Equation.DSMT4">
              <p:embed/>
            </p:oleObj>
          </a:graphicData>
        </a:graphic>
      </p:graphicFrame>
      <p:graphicFrame>
        <p:nvGraphicFramePr>
          <p:cNvPr id="98312" name="Object 4"/>
          <p:cNvGraphicFramePr>
            <a:graphicFrameLocks noChangeAspect="1"/>
          </p:cNvGraphicFramePr>
          <p:nvPr/>
        </p:nvGraphicFramePr>
        <p:xfrm>
          <a:off x="3352800" y="5740400"/>
          <a:ext cx="2032000" cy="736600"/>
        </p:xfrm>
        <a:graphic>
          <a:graphicData uri="http://schemas.openxmlformats.org/presentationml/2006/ole">
            <p:oleObj spid="_x0000_s158725" name="Equation" r:id="rId6" imgW="2031840" imgH="736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10479</TotalTime>
  <Words>927</Words>
  <Application>Microsoft Office PowerPoint</Application>
  <PresentationFormat>On-screen Show (4:3)</PresentationFormat>
  <Paragraphs>230</Paragraphs>
  <Slides>30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Diseño predeterminado</vt:lpstr>
      <vt:lpstr>Equation</vt:lpstr>
      <vt:lpstr>CorelDRAW</vt:lpstr>
      <vt:lpstr>Slide 1</vt:lpstr>
      <vt:lpstr>Outline</vt:lpstr>
      <vt:lpstr>Introduction</vt:lpstr>
      <vt:lpstr>p-Adic inflation from p-strings</vt:lpstr>
      <vt:lpstr>p-Adic inflation (from strings)</vt:lpstr>
      <vt:lpstr>p-Adic inflation</vt:lpstr>
      <vt:lpstr>Tachyons</vt:lpstr>
      <vt:lpstr>In general</vt:lpstr>
      <vt:lpstr>In general</vt:lpstr>
      <vt:lpstr>Relation with cosmology </vt:lpstr>
      <vt:lpstr>Canonical transformation</vt:lpstr>
      <vt:lpstr>Canonical transformation</vt:lpstr>
      <vt:lpstr>Canonical transformation</vt:lpstr>
      <vt:lpstr>(smart) Choice for</vt:lpstr>
      <vt:lpstr>(smart) Choice for</vt:lpstr>
      <vt:lpstr>Example 1</vt:lpstr>
      <vt:lpstr>Example 2</vt:lpstr>
      <vt:lpstr>p-Adic case, numbers…</vt:lpstr>
      <vt:lpstr>``Non-Archimedean`` – p-adic spaces</vt:lpstr>
      <vt:lpstr>p-Adic QM</vt:lpstr>
      <vt:lpstr>p-Adic QM</vt:lpstr>
      <vt:lpstr>p-Adic QM</vt:lpstr>
      <vt:lpstr>p-Adic QM ground state</vt:lpstr>
      <vt:lpstr>p-Adic QM ground state</vt:lpstr>
      <vt:lpstr>p-Adic QM ground state</vt:lpstr>
      <vt:lpstr>Conclusion</vt:lpstr>
      <vt:lpstr>Acknowledgement</vt:lpstr>
      <vt:lpstr>Reference</vt:lpstr>
      <vt:lpstr>Reference</vt:lpstr>
      <vt:lpstr>Slide 30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Goran Djordjevic</cp:lastModifiedBy>
  <cp:revision>736</cp:revision>
  <dcterms:created xsi:type="dcterms:W3CDTF">2010-05-23T14:28:12Z</dcterms:created>
  <dcterms:modified xsi:type="dcterms:W3CDTF">2014-08-26T12:29:36Z</dcterms:modified>
</cp:coreProperties>
</file>